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Lst>
  <p:sldSz cy="5143500" cx="9144000"/>
  <p:notesSz cx="6858000" cy="9144000"/>
  <p:embeddedFontLst>
    <p:embeddedFont>
      <p:font typeface="Roboto"/>
      <p:regular r:id="rId78"/>
      <p:bold r:id="rId79"/>
      <p:italic r:id="rId80"/>
      <p:boldItalic r:id="rId81"/>
    </p:embeddedFont>
    <p:embeddedFont>
      <p:font typeface="Montserrat Black"/>
      <p:bold r:id="rId82"/>
      <p:boldItalic r:id="rId83"/>
    </p:embeddedFont>
    <p:embeddedFont>
      <p:font typeface="Fira Sans Medium"/>
      <p:regular r:id="rId84"/>
      <p:bold r:id="rId85"/>
      <p:italic r:id="rId86"/>
      <p:boldItalic r:id="rId87"/>
    </p:embeddedFont>
    <p:embeddedFont>
      <p:font typeface="Livvic Medium"/>
      <p:regular r:id="rId88"/>
      <p:bold r:id="rId89"/>
      <p:italic r:id="rId90"/>
      <p:boldItalic r:id="rId91"/>
    </p:embeddedFont>
    <p:embeddedFont>
      <p:font typeface="Livvic"/>
      <p:regular r:id="rId92"/>
      <p:bold r:id="rId93"/>
      <p:italic r:id="rId94"/>
      <p:boldItalic r:id="rId95"/>
    </p:embeddedFont>
    <p:embeddedFont>
      <p:font typeface="Fira Sans"/>
      <p:regular r:id="rId96"/>
      <p:bold r:id="rId97"/>
      <p:italic r:id="rId98"/>
      <p:boldItalic r:id="rId99"/>
    </p:embeddedFont>
    <p:embeddedFont>
      <p:font typeface="Livvic SemiBold"/>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ndre L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A47348-84AB-4F44-8232-40335ED90AA2}">
  <a:tblStyle styleId="{F7A47348-84AB-4F44-8232-40335ED90AA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LivvicSemiBold-boldItalic.fntdata"/><Relationship Id="rId102" Type="http://schemas.openxmlformats.org/officeDocument/2006/relationships/font" Target="fonts/LivvicSemiBold-italic.fntdata"/><Relationship Id="rId101" Type="http://schemas.openxmlformats.org/officeDocument/2006/relationships/font" Target="fonts/LivvicSemiBold-bold.fntdata"/><Relationship Id="rId100" Type="http://schemas.openxmlformats.org/officeDocument/2006/relationships/font" Target="fonts/LivvicSemiBold-regular.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Livvic-boldItalic.fntdata"/><Relationship Id="rId94" Type="http://schemas.openxmlformats.org/officeDocument/2006/relationships/font" Target="fonts/Livvic-italic.fntdata"/><Relationship Id="rId97" Type="http://schemas.openxmlformats.org/officeDocument/2006/relationships/font" Target="fonts/FiraSans-bold.fntdata"/><Relationship Id="rId96" Type="http://schemas.openxmlformats.org/officeDocument/2006/relationships/font" Target="fonts/FiraSans-regular.fntdata"/><Relationship Id="rId11" Type="http://schemas.openxmlformats.org/officeDocument/2006/relationships/slide" Target="slides/slide3.xml"/><Relationship Id="rId99" Type="http://schemas.openxmlformats.org/officeDocument/2006/relationships/font" Target="fonts/FiraSans-boldItalic.fntdata"/><Relationship Id="rId10" Type="http://schemas.openxmlformats.org/officeDocument/2006/relationships/slide" Target="slides/slide2.xml"/><Relationship Id="rId98" Type="http://schemas.openxmlformats.org/officeDocument/2006/relationships/font" Target="fonts/FiraSans-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LivvicMedium-boldItalic.fntdata"/><Relationship Id="rId90" Type="http://schemas.openxmlformats.org/officeDocument/2006/relationships/font" Target="fonts/LivvicMedium-italic.fntdata"/><Relationship Id="rId93" Type="http://schemas.openxmlformats.org/officeDocument/2006/relationships/font" Target="fonts/Livvic-bold.fntdata"/><Relationship Id="rId92" Type="http://schemas.openxmlformats.org/officeDocument/2006/relationships/font" Target="fonts/Livvic-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font" Target="fonts/FiraSansMedium-regular.fntdata"/><Relationship Id="rId83" Type="http://schemas.openxmlformats.org/officeDocument/2006/relationships/font" Target="fonts/MontserratBlack-boldItalic.fntdata"/><Relationship Id="rId86" Type="http://schemas.openxmlformats.org/officeDocument/2006/relationships/font" Target="fonts/FiraSansMedium-italic.fntdata"/><Relationship Id="rId85" Type="http://schemas.openxmlformats.org/officeDocument/2006/relationships/font" Target="fonts/FiraSansMedium-bold.fntdata"/><Relationship Id="rId88" Type="http://schemas.openxmlformats.org/officeDocument/2006/relationships/font" Target="fonts/LivvicMedium-regular.fntdata"/><Relationship Id="rId87" Type="http://schemas.openxmlformats.org/officeDocument/2006/relationships/font" Target="fonts/FiraSansMedium-boldItalic.fntdata"/><Relationship Id="rId89" Type="http://schemas.openxmlformats.org/officeDocument/2006/relationships/font" Target="fonts/LivvicMedium-bold.fntdata"/><Relationship Id="rId80" Type="http://schemas.openxmlformats.org/officeDocument/2006/relationships/font" Target="fonts/Roboto-italic.fntdata"/><Relationship Id="rId82" Type="http://schemas.openxmlformats.org/officeDocument/2006/relationships/font" Target="fonts/MontserratBlack-bold.fntdata"/><Relationship Id="rId81"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font" Target="fonts/Roboto-bold.fntdata"/><Relationship Id="rId78" Type="http://schemas.openxmlformats.org/officeDocument/2006/relationships/font" Target="fonts/Roboto-regular.fntdata"/><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22T02:02:18.570">
    <p:pos x="770" y="1078"/>
    <p:text>https://www.digitalinformationworld.com/2020/10/youtube-facebook-or-twitch-who-is.html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3-22T04:24:42.661">
    <p:pos x="1893" y="1553"/>
    <p:text>https://www.insiderintelligence.com/chart/219484/amazon-prime-subscriber-growth-worldwide-us-vs-rest-of-world-2014-2019-millions-change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3-23T01:28:38.081">
    <p:pos x="814" y="1660"/>
    <p:text>@joshuayapzhiwei@gmail.com can do up the logos or these too
_Assigned to Joshua Yap_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portsinsider.com/2021/10/amazon-prime-riot-game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4f1bc08d3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we all know </a:t>
            </a:r>
            <a:r>
              <a:rPr lang="en"/>
              <a:t>how the American tech multinational </a:t>
            </a:r>
            <a:r>
              <a:rPr lang="en"/>
              <a:t>Amazon has evolved over the years from an </a:t>
            </a:r>
            <a:r>
              <a:rPr lang="en"/>
              <a:t>online book retailer to spanning across multiple industries today. It </a:t>
            </a:r>
            <a:r>
              <a:rPr lang="en"/>
              <a:t>has been leading the market with their tech competencies to scale</a:t>
            </a:r>
            <a:r>
              <a:rPr lang="en"/>
              <a:t> different services to our fingertips, so we’re going to be presenting an external review of their </a:t>
            </a:r>
            <a:r>
              <a:rPr lang="en"/>
              <a:t>current technological strategy, which has made Amazon a part of our everyday living.</a:t>
            </a:r>
            <a:endParaRPr/>
          </a:p>
        </p:txBody>
      </p:sp>
      <p:sp>
        <p:nvSpPr>
          <p:cNvPr id="126" name="Google Shape;126;g104f1bc08d3_2_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d185afb36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product development, amazon as an e-commerce product has reached the commercialisation stage, being a viable product to be used by all consumers.</a:t>
            </a:r>
            <a:endParaRPr/>
          </a:p>
        </p:txBody>
      </p:sp>
      <p:sp>
        <p:nvSpPr>
          <p:cNvPr id="309" name="Google Shape;309;g1d185afb36f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d185afb36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E-Commerce continues to pursue innovation in the form of innovation for improve inventory </a:t>
            </a:r>
            <a:r>
              <a:rPr lang="en"/>
              <a:t>speeds</a:t>
            </a:r>
            <a:r>
              <a:rPr lang="en"/>
              <a:t> and drones for efficient deliveries. </a:t>
            </a:r>
            <a:endParaRPr/>
          </a:p>
        </p:txBody>
      </p:sp>
      <p:sp>
        <p:nvSpPr>
          <p:cNvPr id="323" name="Google Shape;323;g1d185afb36f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d185afb3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in all, e-commerce should continue to use complementary assets and relations in order to better increase the value of primary services and products against its competitors </a:t>
            </a:r>
            <a:endParaRPr/>
          </a:p>
        </p:txBody>
      </p:sp>
      <p:sp>
        <p:nvSpPr>
          <p:cNvPr id="339" name="Google Shape;339;g1d185afb36f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d185afb36f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entertainment </a:t>
            </a:r>
            <a:endParaRPr/>
          </a:p>
        </p:txBody>
      </p:sp>
      <p:sp>
        <p:nvSpPr>
          <p:cNvPr id="359" name="Google Shape;359;g1d185afb36f_0_1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20ba24ad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Music is found in the growth stage, with a moderate appropriability regime </a:t>
            </a:r>
            <a:endParaRPr/>
          </a:p>
        </p:txBody>
      </p:sp>
      <p:sp>
        <p:nvSpPr>
          <p:cNvPr id="371" name="Google Shape;371;g220ba24ad6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20ba24ad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Amazon music faces serious </a:t>
            </a:r>
            <a:r>
              <a:rPr lang="en"/>
              <a:t>competition</a:t>
            </a:r>
            <a:r>
              <a:rPr lang="en"/>
              <a:t> from incumbent firms like Spotify and Apple Music. </a:t>
            </a:r>
            <a:endParaRPr/>
          </a:p>
        </p:txBody>
      </p:sp>
      <p:sp>
        <p:nvSpPr>
          <p:cNvPr id="385" name="Google Shape;385;g220ba24ad6d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20ba24ad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industry, main competitors include tencent music, spotify and apple music.</a:t>
            </a:r>
            <a:endParaRPr/>
          </a:p>
        </p:txBody>
      </p:sp>
      <p:sp>
        <p:nvSpPr>
          <p:cNvPr id="399" name="Google Shape;399;g220ba24ad6d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20ba24ad6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industry, potential changes include these music streaming platforms becoming audio entertainment ones instead. </a:t>
            </a:r>
            <a:endParaRPr/>
          </a:p>
        </p:txBody>
      </p:sp>
      <p:sp>
        <p:nvSpPr>
          <p:cNvPr id="414" name="Google Shape;414;g220ba24ad6d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20ba24ad6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alliances like Sony, Universal and Warner Brothers having strong growth year on year, it is clear that Amazon Music has established strategic partnerships in the music industry </a:t>
            </a:r>
            <a:endParaRPr/>
          </a:p>
        </p:txBody>
      </p:sp>
      <p:sp>
        <p:nvSpPr>
          <p:cNvPr id="426" name="Google Shape;426;g220ba24ad6d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0ba24ad6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Intellectual property mainly stems from licensing and copyright. Its moderate approp regime suggest that licensing and copyright can only protect certain elements but not the entire service.. </a:t>
            </a:r>
            <a:endParaRPr/>
          </a:p>
        </p:txBody>
      </p:sp>
      <p:sp>
        <p:nvSpPr>
          <p:cNvPr id="441" name="Google Shape;441;g220ba24ad6d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4f1bc08d3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04f1bc08d3_2_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0ba24ad6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terms of product development, amazon as a music product has reached the commercialisation stage, being a viable product to be used by all consumers.</a:t>
            </a:r>
            <a:endParaRPr>
              <a:solidFill>
                <a:schemeClr val="dk1"/>
              </a:solidFill>
            </a:endParaRPr>
          </a:p>
          <a:p>
            <a:pPr indent="0" lvl="0" marL="0" rtl="0" algn="l">
              <a:spcBef>
                <a:spcPts val="0"/>
              </a:spcBef>
              <a:spcAft>
                <a:spcPts val="0"/>
              </a:spcAft>
              <a:buNone/>
            </a:pPr>
            <a:r>
              <a:t/>
            </a:r>
            <a:endParaRPr/>
          </a:p>
        </p:txBody>
      </p:sp>
      <p:sp>
        <p:nvSpPr>
          <p:cNvPr id="455" name="Google Shape;455;g220ba24ad6d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20ba24ad6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220ba24ad6d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20ba24ad6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220ba24ad6d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20ba24ad6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Amazon Prime Video is found in the growth stage, with a moderate appropriability regime </a:t>
            </a:r>
            <a:endParaRPr>
              <a:solidFill>
                <a:schemeClr val="dk1"/>
              </a:solidFill>
            </a:endParaRPr>
          </a:p>
          <a:p>
            <a:pPr indent="0" lvl="0" marL="0" rtl="0" algn="l">
              <a:spcBef>
                <a:spcPts val="0"/>
              </a:spcBef>
              <a:spcAft>
                <a:spcPts val="0"/>
              </a:spcAft>
              <a:buNone/>
            </a:pPr>
            <a:r>
              <a:t/>
            </a:r>
            <a:endParaRPr/>
          </a:p>
        </p:txBody>
      </p:sp>
      <p:sp>
        <p:nvSpPr>
          <p:cNvPr id="505" name="Google Shape;505;g220ba24ad6d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20ba24ad6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Similarly, Amazon video faces serious competition from incumbent firms like Netflix and up and rising Disney plus.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19" name="Google Shape;519;g220ba24ad6d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20ba24ad6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Similarly, Amazon video faces serious competition from incumbent firms like Netflix and up and rising Disney plus. </a:t>
            </a:r>
            <a:endParaRPr>
              <a:solidFill>
                <a:schemeClr val="dk1"/>
              </a:solidFill>
            </a:endParaRPr>
          </a:p>
          <a:p>
            <a:pPr indent="0" lvl="0" marL="0" rtl="0" algn="l">
              <a:spcBef>
                <a:spcPts val="0"/>
              </a:spcBef>
              <a:spcAft>
                <a:spcPts val="0"/>
              </a:spcAft>
              <a:buNone/>
            </a:pPr>
            <a:r>
              <a:t/>
            </a:r>
            <a:endParaRPr/>
          </a:p>
        </p:txBody>
      </p:sp>
      <p:sp>
        <p:nvSpPr>
          <p:cNvPr id="533" name="Google Shape;533;g220ba24ad6d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20ba24ad6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with an increased focus towards </a:t>
            </a:r>
            <a:r>
              <a:rPr lang="en"/>
              <a:t>exclusive</a:t>
            </a:r>
            <a:r>
              <a:rPr lang="en"/>
              <a:t> and </a:t>
            </a:r>
            <a:r>
              <a:rPr lang="en"/>
              <a:t>original</a:t>
            </a:r>
            <a:r>
              <a:rPr lang="en"/>
              <a:t> content, Amazon Video has to be ready for change.</a:t>
            </a:r>
            <a:endParaRPr/>
          </a:p>
        </p:txBody>
      </p:sp>
      <p:sp>
        <p:nvSpPr>
          <p:cNvPr id="547" name="Google Shape;547;g220ba24ad6d_0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20ba24ad6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 alliances like NFL, Paramount and Warner Brothers having strong growth year on year, it is clear that Amazon Music has established strategic partnerships in the video industry </a:t>
            </a:r>
            <a:endParaRPr/>
          </a:p>
        </p:txBody>
      </p:sp>
      <p:sp>
        <p:nvSpPr>
          <p:cNvPr id="559" name="Google Shape;559;g220ba24ad6d_0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20ba24ad6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Intellectual property mainly stems from licensing and copyright. Its moderate approp regime suggest that licensing and copyright can only protect certain elements but not the entire service.</a:t>
            </a:r>
            <a:endParaRPr>
              <a:solidFill>
                <a:schemeClr val="dk1"/>
              </a:solidFill>
            </a:endParaRPr>
          </a:p>
          <a:p>
            <a:pPr indent="0" lvl="0" marL="0" rtl="0" algn="l">
              <a:spcBef>
                <a:spcPts val="0"/>
              </a:spcBef>
              <a:spcAft>
                <a:spcPts val="0"/>
              </a:spcAft>
              <a:buNone/>
            </a:pPr>
            <a:r>
              <a:t/>
            </a:r>
            <a:endParaRPr/>
          </a:p>
        </p:txBody>
      </p:sp>
      <p:sp>
        <p:nvSpPr>
          <p:cNvPr id="576" name="Google Shape;576;g220ba24ad6d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20ba24ad6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terms of product development, amazon as a video product has reached the commercialisation stage, being a strong product to be used by all consumers.</a:t>
            </a:r>
            <a:endParaRPr>
              <a:solidFill>
                <a:schemeClr val="dk1"/>
              </a:solidFill>
            </a:endParaRPr>
          </a:p>
          <a:p>
            <a:pPr indent="0" lvl="0" marL="0" rtl="0" algn="l">
              <a:spcBef>
                <a:spcPts val="0"/>
              </a:spcBef>
              <a:spcAft>
                <a:spcPts val="0"/>
              </a:spcAft>
              <a:buNone/>
            </a:pPr>
            <a:r>
              <a:t/>
            </a:r>
            <a:endParaRPr/>
          </a:p>
        </p:txBody>
      </p:sp>
      <p:sp>
        <p:nvSpPr>
          <p:cNvPr id="589" name="Google Shape;589;g220ba24ad6d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d185afb36f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focusing on Amazon Prime, which is </a:t>
            </a:r>
            <a:r>
              <a:rPr lang="en"/>
              <a:t>Amazon’s subscription service that was introduced to drive consumption for customers. </a:t>
            </a:r>
            <a:r>
              <a:rPr lang="en"/>
              <a:t>It provides premium services for users to enjoy benefits across the platform and with different Amazon partnering companies.</a:t>
            </a:r>
            <a:endParaRPr/>
          </a:p>
        </p:txBody>
      </p:sp>
      <p:sp>
        <p:nvSpPr>
          <p:cNvPr id="175" name="Google Shape;175;g1d185afb36f_0_1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20ba24ad6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Innovations include Amazon Originals that produce original content for viewers.</a:t>
            </a:r>
            <a:endParaRPr/>
          </a:p>
        </p:txBody>
      </p:sp>
      <p:sp>
        <p:nvSpPr>
          <p:cNvPr id="603" name="Google Shape;603;g220ba24ad6d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20ba24ad6d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in all, Prime Video’s </a:t>
            </a:r>
            <a:r>
              <a:rPr lang="en"/>
              <a:t>unique</a:t>
            </a:r>
            <a:r>
              <a:rPr lang="en"/>
              <a:t> and exclusive content allows it to stand out in the market, </a:t>
            </a:r>
            <a:r>
              <a:rPr lang="en"/>
              <a:t>alongside</a:t>
            </a:r>
            <a:r>
              <a:rPr lang="en"/>
              <a:t> the smart algorithms and machine learning that tailors to specific customers wants.</a:t>
            </a:r>
            <a:endParaRPr/>
          </a:p>
        </p:txBody>
      </p:sp>
      <p:sp>
        <p:nvSpPr>
          <p:cNvPr id="619" name="Google Shape;619;g220ba24ad6d_0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20ba24ad6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Amazon Prime Gaming is found in the growth stage, with a weak appropriability regime </a:t>
            </a:r>
            <a:endParaRPr>
              <a:solidFill>
                <a:schemeClr val="dk1"/>
              </a:solidFill>
            </a:endParaRPr>
          </a:p>
          <a:p>
            <a:pPr indent="0" lvl="0" marL="0" rtl="0" algn="l">
              <a:spcBef>
                <a:spcPts val="0"/>
              </a:spcBef>
              <a:spcAft>
                <a:spcPts val="0"/>
              </a:spcAft>
              <a:buNone/>
            </a:pPr>
            <a:r>
              <a:t/>
            </a:r>
            <a:endParaRPr/>
          </a:p>
        </p:txBody>
      </p:sp>
      <p:sp>
        <p:nvSpPr>
          <p:cNvPr id="639" name="Google Shape;639;g220ba24ad6d_0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20ba24ad6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hours watched and streamed, twitch prime gaming surpasses all </a:t>
            </a:r>
            <a:r>
              <a:rPr lang="en"/>
              <a:t>competitors</a:t>
            </a:r>
            <a:r>
              <a:rPr lang="en"/>
              <a:t> in the field, such as YouTube and Facebook live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https://www.statista.com/statistics/1275802/top-gaming-services-subscription-rate-among-gamers-usa/</a:t>
            </a:r>
            <a:endParaRPr/>
          </a:p>
        </p:txBody>
      </p:sp>
      <p:sp>
        <p:nvSpPr>
          <p:cNvPr id="653" name="Google Shape;653;g220ba24ad6d_0_3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2238c26b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it is crucial to note that upcoming rival platforms such as Kick with greater revenue sharing and more </a:t>
            </a:r>
            <a:r>
              <a:rPr lang="en"/>
              <a:t>lenient</a:t>
            </a:r>
            <a:r>
              <a:rPr lang="en"/>
              <a:t> </a:t>
            </a:r>
            <a:r>
              <a:rPr lang="en"/>
              <a:t>requirements</a:t>
            </a:r>
            <a:r>
              <a:rPr lang="en"/>
              <a:t> may eat into their market. </a:t>
            </a:r>
            <a:endParaRPr/>
          </a:p>
        </p:txBody>
      </p:sp>
      <p:sp>
        <p:nvSpPr>
          <p:cNvPr id="669" name="Google Shape;669;g22238c26b7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20ba24ad6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partners with established gaming companies like Riot, EA and Epic games, owing to its growth overtime.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https://esportsinsider.com/2021/10/amazon-prime-riot-games</a:t>
            </a:r>
            <a:endParaRPr/>
          </a:p>
          <a:p>
            <a:pPr indent="0" lvl="0" marL="0" rtl="0" algn="l">
              <a:spcBef>
                <a:spcPts val="0"/>
              </a:spcBef>
              <a:spcAft>
                <a:spcPts val="0"/>
              </a:spcAft>
              <a:buNone/>
            </a:pPr>
            <a:r>
              <a:t/>
            </a:r>
            <a:endParaRPr/>
          </a:p>
        </p:txBody>
      </p:sp>
      <p:sp>
        <p:nvSpPr>
          <p:cNvPr id="681" name="Google Shape;681;g220ba24ad6d_0_4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20ba24ad6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Intellectual property mainly stems from licensing and copyright. Its weak approp regime suggest that licensing and copyright can easily be replicated by others, evident with the plenty of competitors that exist. </a:t>
            </a:r>
            <a:endParaRPr/>
          </a:p>
        </p:txBody>
      </p:sp>
      <p:sp>
        <p:nvSpPr>
          <p:cNvPr id="696" name="Google Shape;696;g220ba24ad6d_0_4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20ba24ad6d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terms of product development, amazon as a gaming product has reached the commercialisation stage, being a viable product to be used by all consumers.</a:t>
            </a:r>
            <a:endParaRPr>
              <a:solidFill>
                <a:schemeClr val="dk1"/>
              </a:solidFill>
            </a:endParaRPr>
          </a:p>
          <a:p>
            <a:pPr indent="0" lvl="0" marL="0" rtl="0" algn="l">
              <a:spcBef>
                <a:spcPts val="0"/>
              </a:spcBef>
              <a:spcAft>
                <a:spcPts val="0"/>
              </a:spcAft>
              <a:buNone/>
            </a:pPr>
            <a:r>
              <a:t/>
            </a:r>
            <a:endParaRPr/>
          </a:p>
        </p:txBody>
      </p:sp>
      <p:sp>
        <p:nvSpPr>
          <p:cNvPr id="710" name="Google Shape;710;g220ba24ad6d_0_4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20ba24ad6d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Innovations include Amazon Game </a:t>
            </a:r>
            <a:r>
              <a:rPr lang="en"/>
              <a:t>Studios</a:t>
            </a:r>
            <a:r>
              <a:rPr lang="en"/>
              <a:t> which produces its own games for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https://www.amazongames.com/en-us</a:t>
            </a:r>
            <a:endParaRPr/>
          </a:p>
        </p:txBody>
      </p:sp>
      <p:sp>
        <p:nvSpPr>
          <p:cNvPr id="724" name="Google Shape;724;g220ba24ad6d_0_4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20ba24ad6d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 </a:t>
            </a:r>
            <a:r>
              <a:rPr lang="en"/>
              <a:t>Prime Gaming is one of Amazon Prime’s biggest success due to the acquisition of Twitch, amassing a large installed base, and is the largest go-to streaming platform for gamers and viewers.</a:t>
            </a:r>
            <a:endParaRPr/>
          </a:p>
        </p:txBody>
      </p:sp>
      <p:sp>
        <p:nvSpPr>
          <p:cNvPr id="738" name="Google Shape;738;g220ba24ad6d_0_4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4f1bc08d3_2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Prime provides users with access across multiple industries and segments with E-commerce, Entertainment, Healthcare, Groceries and other supplementary benefits, hence it has been one of the </a:t>
            </a:r>
            <a:r>
              <a:rPr lang="en"/>
              <a:t>leading</a:t>
            </a:r>
            <a:r>
              <a:rPr lang="en"/>
              <a:t> initiatives in the online subscription service market. </a:t>
            </a:r>
            <a:endParaRPr/>
          </a:p>
        </p:txBody>
      </p:sp>
      <p:sp>
        <p:nvSpPr>
          <p:cNvPr id="187" name="Google Shape;187;g104f1bc08d3_2_5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d185afb36f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1d185afb36f_0_1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20ba24ad6d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220ba24ad6d_0_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20ba24ad6d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220ba24ad6d_0_5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20ba24ad6d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220ba24ad6d_0_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20ba24ad6d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220ba24ad6d_0_5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20ba24ad6d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220ba24ad6d_0_5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20ba24ad6d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220ba24ad6d_0_5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20ba24ad6d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220ba24ad6d_0_5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20ba24ad6d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220ba24ad6d_0_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20ba24ad6d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220ba24ad6d_0_6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d185afb36f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d185afb36f_0_1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20ba24ad6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220ba24ad6d_0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20ba24ad6d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220ba24ad6d_0_7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237a211c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237a211c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20ba24ad6d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20ba24ad6d_0_8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20ba24ad6d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220ba24ad6d_0_8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20ba24ad6d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220ba24ad6d_0_8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20ba24ad6d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g220ba24ad6d_0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2115fd5d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g22115fd5d9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2115fd5d9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g22115fd5d98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2206ca558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g22206ca558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1ffc59bb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1ffc59bb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Prime has various segments under its umbrella which can be classified under 3 major industries: </a:t>
            </a:r>
            <a:endParaRPr/>
          </a:p>
          <a:p>
            <a:pPr indent="0" lvl="0" marL="0" rtl="0" algn="l">
              <a:spcBef>
                <a:spcPts val="0"/>
              </a:spcBef>
              <a:spcAft>
                <a:spcPts val="0"/>
              </a:spcAft>
              <a:buNone/>
            </a:pPr>
            <a:r>
              <a:rPr lang="en"/>
              <a:t>Ecommerce (i.e Shopping) with free delivery and prime day benefits</a:t>
            </a:r>
            <a:endParaRPr/>
          </a:p>
          <a:p>
            <a:pPr indent="0" lvl="0" marL="0" rtl="0" algn="l">
              <a:spcBef>
                <a:spcPts val="0"/>
              </a:spcBef>
              <a:spcAft>
                <a:spcPts val="0"/>
              </a:spcAft>
              <a:buNone/>
            </a:pPr>
            <a:r>
              <a:rPr lang="en"/>
              <a:t>Entertainment including the exclusive shows, movies,music, gaming</a:t>
            </a:r>
            <a:endParaRPr/>
          </a:p>
          <a:p>
            <a:pPr indent="0" lvl="0" marL="0" rtl="0" algn="l">
              <a:spcBef>
                <a:spcPts val="0"/>
              </a:spcBef>
              <a:spcAft>
                <a:spcPts val="0"/>
              </a:spcAft>
              <a:buNone/>
            </a:pPr>
            <a:r>
              <a:rPr lang="en"/>
              <a:t>Lifestyle, which is a new initiative with Amazon Care, Household</a:t>
            </a:r>
            <a:endParaRPr/>
          </a:p>
          <a:p>
            <a:pPr indent="0" lvl="0" marL="0" rtl="0" algn="l">
              <a:spcBef>
                <a:spcPts val="0"/>
              </a:spcBef>
              <a:spcAft>
                <a:spcPts val="0"/>
              </a:spcAft>
              <a:buNone/>
            </a:pPr>
            <a:r>
              <a:rPr lang="en"/>
              <a:t>Others including the groceries, reading services and other benefits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will be evaluating their top 3 industries covering their E-commerce, Prime Gaming, Prime Video, Amazon Music and Amazon RX</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2206ca55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g22206ca558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20ba24ad6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g220ba24ad6d_0_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2115fd5d9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g22115fd5d98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2238c26b7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g22238c26b7d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2238c26b7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22238c26b7d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2238c26b7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g22238c26b7d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2238c26b7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22238c26b7d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2238c26b7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g22238c26b7d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04f1bc08d3_2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g104f1bc08d3_2_5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08621980cf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g108621980cf_3_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1ffc59bb6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1ffc59bb67_0_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4f1bc08d3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its very core, Amazon Prime is a service that is founded on the E-commerce market, which sees a growing market but with a weak appropriability regime. </a:t>
            </a:r>
            <a:endParaRPr/>
          </a:p>
        </p:txBody>
      </p:sp>
      <p:sp>
        <p:nvSpPr>
          <p:cNvPr id="276" name="Google Shape;276;g104f1bc08d3_2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d185afb3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e-commerce space is generally heavily dominated by competitors, with the main competitor of Amazon being Alibaba. </a:t>
            </a:r>
            <a:endParaRPr/>
          </a:p>
        </p:txBody>
      </p:sp>
      <p:sp>
        <p:nvSpPr>
          <p:cNvPr id="290" name="Google Shape;290;g1d185afb36f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5514974" y="821531"/>
            <a:ext cx="2693194" cy="3500438"/>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
        <p:nvSpPr>
          <p:cNvPr id="63" name="Google Shape;63;p16"/>
          <p:cNvSpPr/>
          <p:nvPr>
            <p:ph idx="2" type="pic"/>
          </p:nvPr>
        </p:nvSpPr>
        <p:spPr>
          <a:xfrm>
            <a:off x="816769" y="1452951"/>
            <a:ext cx="3904958" cy="2512267"/>
          </a:xfrm>
          <a:prstGeom prst="rect">
            <a:avLst/>
          </a:prstGeom>
          <a:noFill/>
          <a:ln>
            <a:noFill/>
          </a:ln>
        </p:spPr>
      </p:sp>
      <p:sp>
        <p:nvSpPr>
          <p:cNvPr id="64" name="Google Shape;64;p16"/>
          <p:cNvSpPr/>
          <p:nvPr>
            <p:ph idx="3" type="pic"/>
          </p:nvPr>
        </p:nvSpPr>
        <p:spPr>
          <a:xfrm>
            <a:off x="4335870" y="1965008"/>
            <a:ext cx="1070796" cy="220023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65" name="Shape 65"/>
        <p:cNvGrpSpPr/>
        <p:nvPr/>
      </p:nvGrpSpPr>
      <p:grpSpPr>
        <a:xfrm>
          <a:off x="0" y="0"/>
          <a:ext cx="0" cy="0"/>
          <a:chOff x="0" y="0"/>
          <a:chExt cx="0" cy="0"/>
        </a:xfrm>
      </p:grpSpPr>
      <p:sp>
        <p:nvSpPr>
          <p:cNvPr id="66" name="Google Shape;66;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4" name="Google Shape;74;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2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7" name="Google Shape;87;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9" name="Google Shape;89;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8" name="Shape 98"/>
        <p:cNvGrpSpPr/>
        <p:nvPr/>
      </p:nvGrpSpPr>
      <p:grpSpPr>
        <a:xfrm>
          <a:off x="0" y="0"/>
          <a:ext cx="0" cy="0"/>
          <a:chOff x="0" y="0"/>
          <a:chExt cx="0" cy="0"/>
        </a:xfrm>
      </p:grpSpPr>
      <p:sp>
        <p:nvSpPr>
          <p:cNvPr id="99" name="Google Shape;99;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2"/>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1" name="Google Shape;101;p22"/>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2" name="Google Shape;102;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5" name="Shape 105"/>
        <p:cNvGrpSpPr/>
        <p:nvPr/>
      </p:nvGrpSpPr>
      <p:grpSpPr>
        <a:xfrm>
          <a:off x="0" y="0"/>
          <a:ext cx="0" cy="0"/>
          <a:chOff x="0" y="0"/>
          <a:chExt cx="0" cy="0"/>
        </a:xfrm>
      </p:grpSpPr>
      <p:sp>
        <p:nvSpPr>
          <p:cNvPr id="106" name="Google Shape;106;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3"/>
          <p:cNvSpPr/>
          <p:nvPr>
            <p:ph idx="2" type="pic"/>
          </p:nvPr>
        </p:nvSpPr>
        <p:spPr>
          <a:xfrm>
            <a:off x="3887391" y="740569"/>
            <a:ext cx="4629150" cy="3655219"/>
          </a:xfrm>
          <a:prstGeom prst="rect">
            <a:avLst/>
          </a:prstGeom>
          <a:noFill/>
          <a:ln>
            <a:noFill/>
          </a:ln>
        </p:spPr>
      </p:sp>
      <p:sp>
        <p:nvSpPr>
          <p:cNvPr id="108" name="Google Shape;108;p2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9" name="Google Shape;109;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 name="Shape 118"/>
        <p:cNvGrpSpPr/>
        <p:nvPr/>
      </p:nvGrpSpPr>
      <p:grpSpPr>
        <a:xfrm>
          <a:off x="0" y="0"/>
          <a:ext cx="0" cy="0"/>
          <a:chOff x="0" y="0"/>
          <a:chExt cx="0" cy="0"/>
        </a:xfrm>
      </p:grpSpPr>
      <p:sp>
        <p:nvSpPr>
          <p:cNvPr id="119" name="Google Shape;119;p25"/>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 name="Google Shape;120;p25"/>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8.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63.png"/><Relationship Id="rId5"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6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72.png"/><Relationship Id="rId4" Type="http://schemas.openxmlformats.org/officeDocument/2006/relationships/image" Target="../media/image45.png"/><Relationship Id="rId5" Type="http://schemas.openxmlformats.org/officeDocument/2006/relationships/image" Target="../media/image75.png"/><Relationship Id="rId6" Type="http://schemas.openxmlformats.org/officeDocument/2006/relationships/image" Target="../media/image43.png"/><Relationship Id="rId7"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79.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76.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comments" Target="../comments/comment1.xml"/><Relationship Id="rId4" Type="http://schemas.openxmlformats.org/officeDocument/2006/relationships/image" Target="../media/image46.png"/><Relationship Id="rId5"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4.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78.png"/><Relationship Id="rId4" Type="http://schemas.openxmlformats.org/officeDocument/2006/relationships/image" Target="../media/image5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image" Target="../media/image56.png"/><Relationship Id="rId6"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77.jpg"/><Relationship Id="rId4" Type="http://schemas.openxmlformats.org/officeDocument/2006/relationships/image" Target="../media/image5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82.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image" Target="../media/image66.png"/></Relationships>
</file>

<file path=ppt/slides/_rels/slide6.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9.png"/><Relationship Id="rId13" Type="http://schemas.openxmlformats.org/officeDocument/2006/relationships/image" Target="../media/image14.png"/><Relationship Id="rId12"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5.jp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2.png"/><Relationship Id="rId17" Type="http://schemas.openxmlformats.org/officeDocument/2006/relationships/image" Target="../media/image24.png"/><Relationship Id="rId16" Type="http://schemas.openxmlformats.org/officeDocument/2006/relationships/image" Target="../media/image11.png"/><Relationship Id="rId5" Type="http://schemas.openxmlformats.org/officeDocument/2006/relationships/image" Target="../media/image6.png"/><Relationship Id="rId19" Type="http://schemas.openxmlformats.org/officeDocument/2006/relationships/image" Target="../media/image26.png"/><Relationship Id="rId6" Type="http://schemas.openxmlformats.org/officeDocument/2006/relationships/image" Target="../media/image9.png"/><Relationship Id="rId18" Type="http://schemas.openxmlformats.org/officeDocument/2006/relationships/image" Target="../media/image17.png"/><Relationship Id="rId7" Type="http://schemas.openxmlformats.org/officeDocument/2006/relationships/image" Target="../media/image3.png"/><Relationship Id="rId8"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comments" Target="../comments/comment2.xml"/><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comments" Target="../comments/commen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 Id="rId3" Type="http://schemas.openxmlformats.org/officeDocument/2006/relationships/image" Target="../media/image7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p:nvPr/>
        </p:nvSpPr>
        <p:spPr>
          <a:xfrm rot="5400000">
            <a:off x="7409121" y="2411953"/>
            <a:ext cx="2487517"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9" name="Google Shape;129;p26"/>
          <p:cNvSpPr/>
          <p:nvPr/>
        </p:nvSpPr>
        <p:spPr>
          <a:xfrm>
            <a:off x="8060401" y="3721231"/>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 name="Google Shape;130;p26"/>
          <p:cNvSpPr/>
          <p:nvPr/>
        </p:nvSpPr>
        <p:spPr>
          <a:xfrm rot="2476041">
            <a:off x="-1129495" y="-1690598"/>
            <a:ext cx="3018103" cy="532914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26"/>
          <p:cNvSpPr/>
          <p:nvPr/>
        </p:nvSpPr>
        <p:spPr>
          <a:xfrm rot="3140551">
            <a:off x="-1644407" y="-2106140"/>
            <a:ext cx="3018103" cy="532914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 name="Google Shape;132;p26"/>
          <p:cNvSpPr/>
          <p:nvPr/>
        </p:nvSpPr>
        <p:spPr>
          <a:xfrm rot="8901965">
            <a:off x="1694096" y="416281"/>
            <a:ext cx="1027688" cy="955715"/>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33" name="Google Shape;133;p26"/>
          <p:cNvGrpSpPr/>
          <p:nvPr/>
        </p:nvGrpSpPr>
        <p:grpSpPr>
          <a:xfrm>
            <a:off x="2999393" y="1764864"/>
            <a:ext cx="3145200" cy="2583662"/>
            <a:chOff x="3006193" y="1958389"/>
            <a:chExt cx="3145200" cy="2583662"/>
          </a:xfrm>
        </p:grpSpPr>
        <p:sp>
          <p:nvSpPr>
            <p:cNvPr id="134" name="Google Shape;134;p26"/>
            <p:cNvSpPr txBox="1"/>
            <p:nvPr/>
          </p:nvSpPr>
          <p:spPr>
            <a:xfrm>
              <a:off x="3006193" y="1958389"/>
              <a:ext cx="3145200" cy="1085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600">
                  <a:solidFill>
                    <a:schemeClr val="dk1"/>
                  </a:solidFill>
                  <a:latin typeface="Fira Sans Medium"/>
                  <a:ea typeface="Fira Sans Medium"/>
                  <a:cs typeface="Fira Sans Medium"/>
                  <a:sym typeface="Fira Sans Medium"/>
                </a:rPr>
                <a:t>amazon</a:t>
              </a:r>
              <a:endParaRPr sz="5400">
                <a:solidFill>
                  <a:schemeClr val="dk1"/>
                </a:solidFill>
                <a:latin typeface="Fira Sans Medium"/>
                <a:ea typeface="Fira Sans Medium"/>
                <a:cs typeface="Fira Sans Medium"/>
                <a:sym typeface="Fira Sans Medium"/>
              </a:endParaRPr>
            </a:p>
          </p:txBody>
        </p:sp>
        <p:grpSp>
          <p:nvGrpSpPr>
            <p:cNvPr id="135" name="Google Shape;135;p26"/>
            <p:cNvGrpSpPr/>
            <p:nvPr/>
          </p:nvGrpSpPr>
          <p:grpSpPr>
            <a:xfrm>
              <a:off x="3261122" y="2877637"/>
              <a:ext cx="1621631" cy="302752"/>
              <a:chOff x="3184693" y="3692320"/>
              <a:chExt cx="4123771" cy="928898"/>
            </a:xfrm>
          </p:grpSpPr>
          <p:sp>
            <p:nvSpPr>
              <p:cNvPr id="136" name="Google Shape;136;p26"/>
              <p:cNvSpPr/>
              <p:nvPr/>
            </p:nvSpPr>
            <p:spPr>
              <a:xfrm>
                <a:off x="3184693" y="3773539"/>
                <a:ext cx="3760827" cy="847679"/>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p26"/>
              <p:cNvSpPr/>
              <p:nvPr/>
            </p:nvSpPr>
            <p:spPr>
              <a:xfrm>
                <a:off x="6535428" y="3692320"/>
                <a:ext cx="773036" cy="761368"/>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38" name="Google Shape;138;p26"/>
            <p:cNvSpPr txBox="1"/>
            <p:nvPr/>
          </p:nvSpPr>
          <p:spPr>
            <a:xfrm>
              <a:off x="3006193" y="3272151"/>
              <a:ext cx="3145200" cy="1269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b="1" sz="1600">
                <a:solidFill>
                  <a:schemeClr val="dk1"/>
                </a:solidFill>
                <a:latin typeface="Livvic"/>
                <a:ea typeface="Livvic"/>
                <a:cs typeface="Livvic"/>
                <a:sym typeface="Livvic"/>
              </a:endParaRPr>
            </a:p>
            <a:p>
              <a:pPr indent="0" lvl="0" marL="0" marR="0" rtl="0" algn="ctr">
                <a:spcBef>
                  <a:spcPts val="0"/>
                </a:spcBef>
                <a:spcAft>
                  <a:spcPts val="0"/>
                </a:spcAft>
                <a:buNone/>
              </a:pPr>
              <a:r>
                <a:rPr b="1" lang="en" sz="1600">
                  <a:solidFill>
                    <a:schemeClr val="dk1"/>
                  </a:solidFill>
                  <a:latin typeface="Livvic"/>
                  <a:ea typeface="Livvic"/>
                  <a:cs typeface="Livvic"/>
                  <a:sym typeface="Livvic"/>
                </a:rPr>
                <a:t>External Review of Current Technology Strategies</a:t>
              </a:r>
              <a:endParaRPr b="1" sz="1600">
                <a:solidFill>
                  <a:schemeClr val="dk1"/>
                </a:solidFill>
                <a:latin typeface="Livvic"/>
                <a:ea typeface="Livvic"/>
                <a:cs typeface="Livvic"/>
                <a:sym typeface="Livvic"/>
              </a:endParaRPr>
            </a:p>
            <a:p>
              <a:pPr indent="0" lvl="0" marL="0" marR="0" rtl="0" algn="ctr">
                <a:spcBef>
                  <a:spcPts val="0"/>
                </a:spcBef>
                <a:spcAft>
                  <a:spcPts val="0"/>
                </a:spcAft>
                <a:buNone/>
              </a:pPr>
              <a:r>
                <a:t/>
              </a:r>
              <a:endParaRPr b="1" sz="1600">
                <a:solidFill>
                  <a:schemeClr val="dk1"/>
                </a:solidFill>
                <a:latin typeface="Livvic"/>
                <a:ea typeface="Livvic"/>
                <a:cs typeface="Livvic"/>
                <a:sym typeface="Livvic"/>
              </a:endParaRPr>
            </a:p>
            <a:p>
              <a:pPr indent="0" lvl="0" marL="0" marR="0" rtl="0" algn="ctr">
                <a:spcBef>
                  <a:spcPts val="0"/>
                </a:spcBef>
                <a:spcAft>
                  <a:spcPts val="0"/>
                </a:spcAft>
                <a:buNone/>
              </a:pPr>
              <a:r>
                <a:rPr lang="en">
                  <a:solidFill>
                    <a:schemeClr val="dk1"/>
                  </a:solidFill>
                  <a:latin typeface="Livvic Medium"/>
                  <a:ea typeface="Livvic Medium"/>
                  <a:cs typeface="Livvic Medium"/>
                  <a:sym typeface="Livvic Medium"/>
                </a:rPr>
                <a:t>Group 9</a:t>
              </a:r>
              <a:endParaRPr>
                <a:solidFill>
                  <a:schemeClr val="dk1"/>
                </a:solidFill>
                <a:latin typeface="Livvic Medium"/>
                <a:ea typeface="Livvic Medium"/>
                <a:cs typeface="Livvic Medium"/>
                <a:sym typeface="Livvic Medium"/>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p:nvPr/>
        </p:nvSpPr>
        <p:spPr>
          <a:xfrm rot="5400000">
            <a:off x="8056553" y="2483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2" name="Google Shape;312;p35"/>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The </a:t>
            </a:r>
            <a:r>
              <a:rPr lang="en" sz="3300">
                <a:solidFill>
                  <a:srgbClr val="FF9900"/>
                </a:solidFill>
                <a:latin typeface="Montserrat Black"/>
                <a:ea typeface="Montserrat Black"/>
                <a:cs typeface="Montserrat Black"/>
                <a:sym typeface="Montserrat Black"/>
              </a:rPr>
              <a:t>E-Commerce </a:t>
            </a:r>
            <a:r>
              <a:rPr lang="en" sz="3300">
                <a:solidFill>
                  <a:schemeClr val="dk1"/>
                </a:solidFill>
                <a:latin typeface="Montserrat Black"/>
                <a:ea typeface="Montserrat Black"/>
                <a:cs typeface="Montserrat Black"/>
                <a:sym typeface="Montserrat Black"/>
              </a:rPr>
              <a:t>Product</a:t>
            </a:r>
            <a:endParaRPr sz="2700">
              <a:solidFill>
                <a:srgbClr val="FF9900"/>
              </a:solidFill>
              <a:latin typeface="Montserrat Black"/>
              <a:ea typeface="Montserrat Black"/>
              <a:cs typeface="Montserrat Black"/>
              <a:sym typeface="Montserrat Black"/>
            </a:endParaRPr>
          </a:p>
        </p:txBody>
      </p:sp>
      <p:sp>
        <p:nvSpPr>
          <p:cNvPr id="313" name="Google Shape;313;p35"/>
          <p:cNvSpPr txBox="1"/>
          <p:nvPr/>
        </p:nvSpPr>
        <p:spPr>
          <a:xfrm>
            <a:off x="1080900" y="1117675"/>
            <a:ext cx="69822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u="sng">
                <a:latin typeface="Livvic"/>
                <a:ea typeface="Livvic"/>
                <a:cs typeface="Livvic"/>
                <a:sym typeface="Livvic"/>
              </a:rPr>
              <a:t>Stage of Product Development</a:t>
            </a:r>
            <a:endParaRPr b="1" u="sng">
              <a:latin typeface="Livvic"/>
              <a:ea typeface="Livvic"/>
              <a:cs typeface="Livvic"/>
              <a:sym typeface="Livvic"/>
            </a:endParaRPr>
          </a:p>
        </p:txBody>
      </p:sp>
      <p:grpSp>
        <p:nvGrpSpPr>
          <p:cNvPr id="314" name="Google Shape;314;p35"/>
          <p:cNvGrpSpPr/>
          <p:nvPr/>
        </p:nvGrpSpPr>
        <p:grpSpPr>
          <a:xfrm>
            <a:off x="-4391171" y="-3076874"/>
            <a:ext cx="6438041" cy="6236370"/>
            <a:chOff x="-3350602" y="-3018856"/>
            <a:chExt cx="8584055" cy="8315160"/>
          </a:xfrm>
        </p:grpSpPr>
        <p:sp>
          <p:nvSpPr>
            <p:cNvPr id="315" name="Google Shape;315;p35"/>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6" name="Google Shape;316;p35"/>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7" name="Google Shape;317;p35"/>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18" name="Google Shape;318;p35"/>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319" name="Google Shape;319;p35"/>
          <p:cNvPicPr preferRelativeResize="0"/>
          <p:nvPr/>
        </p:nvPicPr>
        <p:blipFill rotWithShape="1">
          <a:blip r:embed="rId3">
            <a:alphaModFix/>
          </a:blip>
          <a:srcRect b="18432" l="0" r="0" t="8739"/>
          <a:stretch/>
        </p:blipFill>
        <p:spPr>
          <a:xfrm>
            <a:off x="1287800" y="1515725"/>
            <a:ext cx="6568399" cy="3052450"/>
          </a:xfrm>
          <a:prstGeom prst="rect">
            <a:avLst/>
          </a:prstGeom>
          <a:noFill/>
          <a:ln>
            <a:noFill/>
          </a:ln>
        </p:spPr>
      </p:pic>
      <p:sp>
        <p:nvSpPr>
          <p:cNvPr id="320" name="Google Shape;320;p35"/>
          <p:cNvSpPr/>
          <p:nvPr/>
        </p:nvSpPr>
        <p:spPr>
          <a:xfrm>
            <a:off x="6476584" y="1430762"/>
            <a:ext cx="1330200" cy="3232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6" name="Google Shape;326;p36"/>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E-Commerce </a:t>
            </a:r>
            <a:r>
              <a:rPr lang="en" sz="3300">
                <a:solidFill>
                  <a:schemeClr val="dk1"/>
                </a:solidFill>
                <a:latin typeface="Montserrat Black"/>
                <a:ea typeface="Montserrat Black"/>
                <a:cs typeface="Montserrat Black"/>
                <a:sym typeface="Montserrat Black"/>
              </a:rPr>
              <a:t>Innovations</a:t>
            </a:r>
            <a:endParaRPr sz="2700">
              <a:solidFill>
                <a:srgbClr val="FF9900"/>
              </a:solidFill>
              <a:latin typeface="Montserrat Black"/>
              <a:ea typeface="Montserrat Black"/>
              <a:cs typeface="Montserrat Black"/>
              <a:sym typeface="Montserrat Black"/>
            </a:endParaRPr>
          </a:p>
        </p:txBody>
      </p:sp>
      <p:sp>
        <p:nvSpPr>
          <p:cNvPr id="327" name="Google Shape;327;p36"/>
          <p:cNvSpPr txBox="1"/>
          <p:nvPr/>
        </p:nvSpPr>
        <p:spPr>
          <a:xfrm>
            <a:off x="1080900" y="1117675"/>
            <a:ext cx="6982200" cy="11253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Source of Innovation include:</a:t>
            </a:r>
            <a:endParaRPr>
              <a:latin typeface="Livvic"/>
              <a:ea typeface="Livvic"/>
              <a:cs typeface="Livvic"/>
              <a:sym typeface="Livvic"/>
            </a:endParaRPr>
          </a:p>
          <a:p>
            <a:pPr indent="-317500" lvl="0" marL="457200" marR="0" rtl="0" algn="l">
              <a:lnSpc>
                <a:spcPct val="130000"/>
              </a:lnSpc>
              <a:spcBef>
                <a:spcPts val="0"/>
              </a:spcBef>
              <a:spcAft>
                <a:spcPts val="0"/>
              </a:spcAft>
              <a:buSzPts val="1400"/>
              <a:buFont typeface="Livvic"/>
              <a:buChar char="●"/>
            </a:pPr>
            <a:r>
              <a:rPr lang="en">
                <a:latin typeface="Livvic"/>
                <a:ea typeface="Livvic"/>
                <a:cs typeface="Livvic"/>
                <a:sym typeface="Livvic"/>
              </a:rPr>
              <a:t>Automation → Autonomous robots</a:t>
            </a:r>
            <a:endParaRPr>
              <a:latin typeface="Livvic"/>
              <a:ea typeface="Livvic"/>
              <a:cs typeface="Livvic"/>
              <a:sym typeface="Livvic"/>
            </a:endParaRPr>
          </a:p>
          <a:p>
            <a:pPr indent="-317500" lvl="0" marL="457200" marR="0" rtl="0" algn="l">
              <a:lnSpc>
                <a:spcPct val="130000"/>
              </a:lnSpc>
              <a:spcBef>
                <a:spcPts val="0"/>
              </a:spcBef>
              <a:spcAft>
                <a:spcPts val="0"/>
              </a:spcAft>
              <a:buSzPts val="1400"/>
              <a:buFont typeface="Livvic"/>
              <a:buChar char="●"/>
            </a:pPr>
            <a:r>
              <a:rPr lang="en">
                <a:latin typeface="Livvic"/>
                <a:ea typeface="Livvic"/>
                <a:cs typeface="Livvic"/>
                <a:sym typeface="Livvic"/>
              </a:rPr>
              <a:t>Process Improvements</a:t>
            </a:r>
            <a:endParaRPr>
              <a:latin typeface="Livvic"/>
              <a:ea typeface="Livvic"/>
              <a:cs typeface="Livvic"/>
              <a:sym typeface="Livvic"/>
            </a:endParaRPr>
          </a:p>
          <a:p>
            <a:pPr indent="-317500" lvl="0" marL="457200" marR="0" rtl="0" algn="l">
              <a:lnSpc>
                <a:spcPct val="130000"/>
              </a:lnSpc>
              <a:spcBef>
                <a:spcPts val="0"/>
              </a:spcBef>
              <a:spcAft>
                <a:spcPts val="0"/>
              </a:spcAft>
              <a:buSzPts val="1400"/>
              <a:buFont typeface="Livvic"/>
              <a:buChar char="●"/>
            </a:pPr>
            <a:r>
              <a:rPr lang="en">
                <a:latin typeface="Livvic"/>
                <a:ea typeface="Livvic"/>
                <a:cs typeface="Livvic"/>
                <a:sym typeface="Livvic"/>
              </a:rPr>
              <a:t>Supply Chain and Inventory Management</a:t>
            </a:r>
            <a:endParaRPr>
              <a:latin typeface="Livvic"/>
              <a:ea typeface="Livvic"/>
              <a:cs typeface="Livvic"/>
              <a:sym typeface="Livvic"/>
            </a:endParaRPr>
          </a:p>
        </p:txBody>
      </p:sp>
      <p:grpSp>
        <p:nvGrpSpPr>
          <p:cNvPr id="328" name="Google Shape;328;p36"/>
          <p:cNvGrpSpPr/>
          <p:nvPr/>
        </p:nvGrpSpPr>
        <p:grpSpPr>
          <a:xfrm>
            <a:off x="-4391171" y="-3076874"/>
            <a:ext cx="6438041" cy="6236370"/>
            <a:chOff x="-3350602" y="-3018856"/>
            <a:chExt cx="8584055" cy="8315160"/>
          </a:xfrm>
        </p:grpSpPr>
        <p:sp>
          <p:nvSpPr>
            <p:cNvPr id="329" name="Google Shape;329;p36"/>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0" name="Google Shape;330;p36"/>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1" name="Google Shape;331;p36"/>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32" name="Google Shape;332;p36"/>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333" name="Google Shape;333;p36"/>
          <p:cNvPicPr preferRelativeResize="0"/>
          <p:nvPr/>
        </p:nvPicPr>
        <p:blipFill>
          <a:blip r:embed="rId3">
            <a:alphaModFix/>
          </a:blip>
          <a:stretch>
            <a:fillRect/>
          </a:stretch>
        </p:blipFill>
        <p:spPr>
          <a:xfrm>
            <a:off x="5287262" y="2666725"/>
            <a:ext cx="2471400" cy="1392300"/>
          </a:xfrm>
          <a:prstGeom prst="roundRect">
            <a:avLst>
              <a:gd fmla="val 16667" name="adj"/>
            </a:avLst>
          </a:prstGeom>
          <a:noFill/>
          <a:ln cap="flat" cmpd="sng" w="28575">
            <a:solidFill>
              <a:schemeClr val="dk2"/>
            </a:solidFill>
            <a:prstDash val="solid"/>
            <a:round/>
            <a:headEnd len="sm" w="sm" type="none"/>
            <a:tailEnd len="sm" w="sm" type="none"/>
          </a:ln>
        </p:spPr>
      </p:pic>
      <p:pic>
        <p:nvPicPr>
          <p:cNvPr id="334" name="Google Shape;334;p36"/>
          <p:cNvPicPr preferRelativeResize="0"/>
          <p:nvPr/>
        </p:nvPicPr>
        <p:blipFill>
          <a:blip r:embed="rId4">
            <a:alphaModFix/>
          </a:blip>
          <a:stretch>
            <a:fillRect/>
          </a:stretch>
        </p:blipFill>
        <p:spPr>
          <a:xfrm>
            <a:off x="1385338" y="2666725"/>
            <a:ext cx="3233400" cy="1392300"/>
          </a:xfrm>
          <a:prstGeom prst="roundRect">
            <a:avLst>
              <a:gd fmla="val 16667" name="adj"/>
            </a:avLst>
          </a:prstGeom>
          <a:noFill/>
          <a:ln cap="flat" cmpd="sng" w="28575">
            <a:solidFill>
              <a:schemeClr val="dk2"/>
            </a:solidFill>
            <a:prstDash val="solid"/>
            <a:round/>
            <a:headEnd len="sm" w="sm" type="none"/>
            <a:tailEnd len="sm" w="sm" type="none"/>
          </a:ln>
        </p:spPr>
      </p:pic>
      <p:sp>
        <p:nvSpPr>
          <p:cNvPr id="335" name="Google Shape;335;p36"/>
          <p:cNvSpPr txBox="1"/>
          <p:nvPr/>
        </p:nvSpPr>
        <p:spPr>
          <a:xfrm>
            <a:off x="1468150" y="4196350"/>
            <a:ext cx="3067800" cy="5649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Usage of Robots for Improved Inventory Speeds</a:t>
            </a:r>
            <a:endParaRPr b="1">
              <a:latin typeface="Livvic"/>
              <a:ea typeface="Livvic"/>
              <a:cs typeface="Livvic"/>
              <a:sym typeface="Livvic"/>
            </a:endParaRPr>
          </a:p>
        </p:txBody>
      </p:sp>
      <p:sp>
        <p:nvSpPr>
          <p:cNvPr id="336" name="Google Shape;336;p36"/>
          <p:cNvSpPr txBox="1"/>
          <p:nvPr/>
        </p:nvSpPr>
        <p:spPr>
          <a:xfrm>
            <a:off x="4989050" y="4196350"/>
            <a:ext cx="3067800" cy="5649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Usage of Drones for Efficient Deliveries</a:t>
            </a:r>
            <a:endParaRPr b="1">
              <a:latin typeface="Livvic"/>
              <a:ea typeface="Livvic"/>
              <a:cs typeface="Livvic"/>
              <a:sym typeface="Livv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Evaluation of</a:t>
            </a:r>
            <a:r>
              <a:rPr lang="en" sz="3300">
                <a:solidFill>
                  <a:schemeClr val="dk1"/>
                </a:solidFill>
                <a:latin typeface="Montserrat Black"/>
                <a:ea typeface="Montserrat Black"/>
                <a:cs typeface="Montserrat Black"/>
                <a:sym typeface="Montserrat Black"/>
              </a:rPr>
              <a:t> </a:t>
            </a:r>
            <a:r>
              <a:rPr lang="en" sz="3300">
                <a:solidFill>
                  <a:srgbClr val="FF9900"/>
                </a:solidFill>
                <a:latin typeface="Montserrat Black"/>
                <a:ea typeface="Montserrat Black"/>
                <a:cs typeface="Montserrat Black"/>
                <a:sym typeface="Montserrat Black"/>
              </a:rPr>
              <a:t>E-Commerce</a:t>
            </a:r>
            <a:endParaRPr sz="2700">
              <a:solidFill>
                <a:srgbClr val="FF9900"/>
              </a:solidFill>
              <a:latin typeface="Montserrat Black"/>
              <a:ea typeface="Montserrat Black"/>
              <a:cs typeface="Montserrat Black"/>
              <a:sym typeface="Montserrat Black"/>
            </a:endParaRPr>
          </a:p>
        </p:txBody>
      </p:sp>
      <p:sp>
        <p:nvSpPr>
          <p:cNvPr id="342" name="Google Shape;342;p37"/>
          <p:cNvSpPr txBox="1"/>
          <p:nvPr/>
        </p:nvSpPr>
        <p:spPr>
          <a:xfrm>
            <a:off x="1080900" y="1979100"/>
            <a:ext cx="6982200" cy="13962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900">
                <a:latin typeface="Livvic"/>
                <a:ea typeface="Livvic"/>
                <a:cs typeface="Livvic"/>
                <a:sym typeface="Livvic"/>
              </a:rPr>
              <a:t>Evaluation</a:t>
            </a:r>
            <a:endParaRPr b="1" sz="1900">
              <a:latin typeface="Livvic"/>
              <a:ea typeface="Livvic"/>
              <a:cs typeface="Livvic"/>
              <a:sym typeface="Livvic"/>
            </a:endParaRPr>
          </a:p>
          <a:p>
            <a:pPr indent="0" lvl="0" marL="0" marR="0" rtl="0" algn="ctr">
              <a:lnSpc>
                <a:spcPct val="130000"/>
              </a:lnSpc>
              <a:spcBef>
                <a:spcPts val="0"/>
              </a:spcBef>
              <a:spcAft>
                <a:spcPts val="0"/>
              </a:spcAft>
              <a:buNone/>
            </a:pPr>
            <a:r>
              <a:t/>
            </a:r>
            <a:endParaRPr b="1" sz="1900">
              <a:latin typeface="Livvic"/>
              <a:ea typeface="Livvic"/>
              <a:cs typeface="Livvic"/>
              <a:sym typeface="Livvic"/>
            </a:endParaRPr>
          </a:p>
          <a:p>
            <a:pPr indent="0" lvl="0" marL="0" marR="0" rtl="0" algn="ctr">
              <a:lnSpc>
                <a:spcPct val="130000"/>
              </a:lnSpc>
              <a:spcBef>
                <a:spcPts val="0"/>
              </a:spcBef>
              <a:spcAft>
                <a:spcPts val="0"/>
              </a:spcAft>
              <a:buNone/>
            </a:pPr>
            <a:r>
              <a:rPr lang="en" sz="1600">
                <a:latin typeface="Livvic"/>
                <a:ea typeface="Livvic"/>
                <a:cs typeface="Livvic"/>
                <a:sym typeface="Livvic"/>
              </a:rPr>
              <a:t>Utilisation of </a:t>
            </a:r>
            <a:r>
              <a:rPr b="1" lang="en" sz="1600">
                <a:latin typeface="Livvic"/>
                <a:ea typeface="Livvic"/>
                <a:cs typeface="Livvic"/>
                <a:sym typeface="Livvic"/>
              </a:rPr>
              <a:t>complementary assets</a:t>
            </a:r>
            <a:r>
              <a:rPr lang="en" sz="1600">
                <a:latin typeface="Livvic"/>
                <a:ea typeface="Livvic"/>
                <a:cs typeface="Livvic"/>
                <a:sym typeface="Livvic"/>
              </a:rPr>
              <a:t> &amp; </a:t>
            </a:r>
            <a:r>
              <a:rPr b="1" lang="en" sz="1600">
                <a:latin typeface="Livvic"/>
                <a:ea typeface="Livvic"/>
                <a:cs typeface="Livvic"/>
                <a:sym typeface="Livvic"/>
              </a:rPr>
              <a:t>relations</a:t>
            </a:r>
            <a:r>
              <a:rPr lang="en" sz="1600">
                <a:latin typeface="Livvic"/>
                <a:ea typeface="Livvic"/>
                <a:cs typeface="Livvic"/>
                <a:sym typeface="Livvic"/>
              </a:rPr>
              <a:t> to increase the value of primary services &amp; products.</a:t>
            </a:r>
            <a:endParaRPr sz="1600">
              <a:latin typeface="Livvic"/>
              <a:ea typeface="Livvic"/>
              <a:cs typeface="Livvic"/>
              <a:sym typeface="Livvic"/>
            </a:endParaRPr>
          </a:p>
        </p:txBody>
      </p:sp>
      <p:sp>
        <p:nvSpPr>
          <p:cNvPr id="343" name="Google Shape;343;p37"/>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4" name="Google Shape;344;p37"/>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45" name="Google Shape;345;p37"/>
          <p:cNvGrpSpPr/>
          <p:nvPr/>
        </p:nvGrpSpPr>
        <p:grpSpPr>
          <a:xfrm>
            <a:off x="-4391171" y="-3076874"/>
            <a:ext cx="6438041" cy="6236370"/>
            <a:chOff x="-3350602" y="-3018856"/>
            <a:chExt cx="8584055" cy="8315160"/>
          </a:xfrm>
        </p:grpSpPr>
        <p:sp>
          <p:nvSpPr>
            <p:cNvPr id="346" name="Google Shape;346;p37"/>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7" name="Google Shape;347;p37"/>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8" name="Google Shape;348;p37"/>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49" name="Google Shape;349;p37"/>
          <p:cNvGrpSpPr/>
          <p:nvPr/>
        </p:nvGrpSpPr>
        <p:grpSpPr>
          <a:xfrm>
            <a:off x="4273695" y="1139331"/>
            <a:ext cx="596600" cy="577198"/>
            <a:chOff x="-59029025" y="3711650"/>
            <a:chExt cx="316650" cy="315875"/>
          </a:xfrm>
        </p:grpSpPr>
        <p:sp>
          <p:nvSpPr>
            <p:cNvPr id="350" name="Google Shape;350;p3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p:nvPr/>
        </p:nvSpPr>
        <p:spPr>
          <a:xfrm rot="3044999">
            <a:off x="5810112" y="-818645"/>
            <a:ext cx="4084826" cy="591847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2" name="Google Shape;362;p38"/>
          <p:cNvSpPr/>
          <p:nvPr/>
        </p:nvSpPr>
        <p:spPr>
          <a:xfrm>
            <a:off x="6766659" y="4959429"/>
            <a:ext cx="2748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3" name="Google Shape;363;p38"/>
          <p:cNvSpPr/>
          <p:nvPr/>
        </p:nvSpPr>
        <p:spPr>
          <a:xfrm>
            <a:off x="6937924" y="4726137"/>
            <a:ext cx="2577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4" name="Google Shape;364;p38"/>
          <p:cNvSpPr/>
          <p:nvPr/>
        </p:nvSpPr>
        <p:spPr>
          <a:xfrm>
            <a:off x="7632501" y="3434909"/>
            <a:ext cx="1815900" cy="14079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5" name="Google Shape;365;p38"/>
          <p:cNvSpPr txBox="1"/>
          <p:nvPr/>
        </p:nvSpPr>
        <p:spPr>
          <a:xfrm>
            <a:off x="568400" y="32460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chemeClr val="dk1"/>
                </a:solidFill>
                <a:latin typeface="Montserrat Black"/>
                <a:ea typeface="Montserrat Black"/>
                <a:cs typeface="Montserrat Black"/>
                <a:sym typeface="Montserrat Black"/>
              </a:rPr>
              <a:t>Entertainment</a:t>
            </a:r>
            <a:endParaRPr sz="5500">
              <a:solidFill>
                <a:schemeClr val="dk1"/>
              </a:solidFill>
              <a:latin typeface="Montserrat Black"/>
              <a:ea typeface="Montserrat Black"/>
              <a:cs typeface="Montserrat Black"/>
              <a:sym typeface="Montserrat Black"/>
            </a:endParaRPr>
          </a:p>
        </p:txBody>
      </p:sp>
      <p:pic>
        <p:nvPicPr>
          <p:cNvPr id="366" name="Google Shape;366;p38"/>
          <p:cNvPicPr preferRelativeResize="0"/>
          <p:nvPr/>
        </p:nvPicPr>
        <p:blipFill rotWithShape="1">
          <a:blip r:embed="rId3">
            <a:alphaModFix/>
          </a:blip>
          <a:srcRect b="0" l="0" r="0" t="0"/>
          <a:stretch/>
        </p:blipFill>
        <p:spPr>
          <a:xfrm>
            <a:off x="6339592" y="-242134"/>
            <a:ext cx="1727160" cy="5749619"/>
          </a:xfrm>
          <a:prstGeom prst="rect">
            <a:avLst/>
          </a:prstGeom>
          <a:noFill/>
          <a:ln>
            <a:noFill/>
          </a:ln>
        </p:spPr>
      </p:pic>
      <p:pic>
        <p:nvPicPr>
          <p:cNvPr id="367" name="Google Shape;367;p38"/>
          <p:cNvPicPr preferRelativeResize="0"/>
          <p:nvPr/>
        </p:nvPicPr>
        <p:blipFill>
          <a:blip r:embed="rId4">
            <a:alphaModFix/>
          </a:blip>
          <a:stretch>
            <a:fillRect/>
          </a:stretch>
        </p:blipFill>
        <p:spPr>
          <a:xfrm>
            <a:off x="568400" y="399948"/>
            <a:ext cx="901576" cy="765398"/>
          </a:xfrm>
          <a:prstGeom prst="rect">
            <a:avLst/>
          </a:prstGeom>
          <a:noFill/>
          <a:ln>
            <a:noFill/>
          </a:ln>
        </p:spPr>
      </p:pic>
      <p:sp>
        <p:nvSpPr>
          <p:cNvPr id="368" name="Google Shape;368;p38"/>
          <p:cNvSpPr txBox="1"/>
          <p:nvPr/>
        </p:nvSpPr>
        <p:spPr>
          <a:xfrm>
            <a:off x="568400" y="23301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rgbClr val="FF9900"/>
                </a:solidFill>
                <a:latin typeface="Montserrat Black"/>
                <a:ea typeface="Montserrat Black"/>
                <a:cs typeface="Montserrat Black"/>
                <a:sym typeface="Montserrat Black"/>
              </a:rPr>
              <a:t>04</a:t>
            </a:r>
            <a:endParaRPr sz="5500">
              <a:solidFill>
                <a:srgbClr val="FF9900"/>
              </a:solidFill>
              <a:latin typeface="Montserrat Black"/>
              <a:ea typeface="Montserrat Black"/>
              <a:cs typeface="Montserrat Black"/>
              <a:sym typeface="Montserrat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4" name="Google Shape;374;p39"/>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375" name="Google Shape;375;p39"/>
          <p:cNvGrpSpPr/>
          <p:nvPr/>
        </p:nvGrpSpPr>
        <p:grpSpPr>
          <a:xfrm>
            <a:off x="-4391171" y="-3076874"/>
            <a:ext cx="6438041" cy="6236370"/>
            <a:chOff x="-3350602" y="-3018856"/>
            <a:chExt cx="8584055" cy="8315160"/>
          </a:xfrm>
        </p:grpSpPr>
        <p:sp>
          <p:nvSpPr>
            <p:cNvPr id="376" name="Google Shape;376;p39"/>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7" name="Google Shape;377;p39"/>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8" name="Google Shape;378;p39"/>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79" name="Google Shape;379;p39"/>
          <p:cNvSpPr txBox="1"/>
          <p:nvPr/>
        </p:nvSpPr>
        <p:spPr>
          <a:xfrm>
            <a:off x="1080900" y="997213"/>
            <a:ext cx="6982200" cy="8451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a:latin typeface="Livvic"/>
                <a:ea typeface="Livvic"/>
                <a:cs typeface="Livvic"/>
                <a:sym typeface="Livvic"/>
              </a:rPr>
              <a:t>Market Focus</a:t>
            </a:r>
            <a:r>
              <a:rPr lang="en">
                <a:latin typeface="Livvic"/>
                <a:ea typeface="Livvic"/>
                <a:cs typeface="Livvic"/>
                <a:sym typeface="Livvic"/>
              </a:rPr>
              <a:t>: </a:t>
            </a:r>
            <a:r>
              <a:rPr lang="en">
                <a:latin typeface="Livvic"/>
                <a:ea typeface="Livvic"/>
                <a:cs typeface="Livvic"/>
                <a:sym typeface="Livvic"/>
              </a:rPr>
              <a:t>Music Streaming</a:t>
            </a:r>
            <a:endParaRPr>
              <a:latin typeface="Livvic"/>
              <a:ea typeface="Livvic"/>
              <a:cs typeface="Livvic"/>
              <a:sym typeface="Livvic"/>
            </a:endParaRPr>
          </a:p>
          <a:p>
            <a:pPr indent="0" lvl="0" marL="0" marR="0" rtl="0" algn="l">
              <a:lnSpc>
                <a:spcPct val="130000"/>
              </a:lnSpc>
              <a:spcBef>
                <a:spcPts val="0"/>
              </a:spcBef>
              <a:spcAft>
                <a:spcPts val="0"/>
              </a:spcAft>
              <a:buNone/>
            </a:pPr>
            <a:r>
              <a:rPr b="1" lang="en">
                <a:latin typeface="Livvic"/>
                <a:ea typeface="Livvic"/>
                <a:cs typeface="Livvic"/>
                <a:sym typeface="Livvic"/>
              </a:rPr>
              <a:t>Competencies</a:t>
            </a:r>
            <a:r>
              <a:rPr lang="en">
                <a:latin typeface="Livvic"/>
                <a:ea typeface="Livvic"/>
                <a:cs typeface="Livvic"/>
                <a:sym typeface="Livvic"/>
              </a:rPr>
              <a:t>: Service, Unique Product &amp; Innovation </a:t>
            </a:r>
            <a:endParaRPr>
              <a:latin typeface="Livvic"/>
              <a:ea typeface="Livvic"/>
              <a:cs typeface="Livvic"/>
              <a:sym typeface="Livvic"/>
            </a:endParaRPr>
          </a:p>
          <a:p>
            <a:pPr indent="0" lvl="0" marL="0" marR="0" rtl="0" algn="l">
              <a:lnSpc>
                <a:spcPct val="130000"/>
              </a:lnSpc>
              <a:spcBef>
                <a:spcPts val="0"/>
              </a:spcBef>
              <a:spcAft>
                <a:spcPts val="0"/>
              </a:spcAft>
              <a:buNone/>
            </a:pPr>
            <a:r>
              <a:rPr b="1" lang="en">
                <a:latin typeface="Livvic"/>
                <a:ea typeface="Livvic"/>
                <a:cs typeface="Livvic"/>
                <a:sym typeface="Livvic"/>
              </a:rPr>
              <a:t>Appropriability Regime</a:t>
            </a:r>
            <a:r>
              <a:rPr lang="en">
                <a:latin typeface="Livvic"/>
                <a:ea typeface="Livvic"/>
                <a:cs typeface="Livvic"/>
                <a:sym typeface="Livvic"/>
              </a:rPr>
              <a:t>: Moderate</a:t>
            </a:r>
            <a:endParaRPr>
              <a:latin typeface="Livvic"/>
              <a:ea typeface="Livvic"/>
              <a:cs typeface="Livvic"/>
              <a:sym typeface="Livvic"/>
            </a:endParaRPr>
          </a:p>
        </p:txBody>
      </p:sp>
      <p:sp>
        <p:nvSpPr>
          <p:cNvPr id="380" name="Google Shape;380;p39"/>
          <p:cNvSpPr txBox="1"/>
          <p:nvPr/>
        </p:nvSpPr>
        <p:spPr>
          <a:xfrm>
            <a:off x="2707200" y="4702950"/>
            <a:ext cx="37296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Industry Stage</a:t>
            </a:r>
            <a:endParaRPr b="1">
              <a:latin typeface="Livvic"/>
              <a:ea typeface="Livvic"/>
              <a:cs typeface="Livvic"/>
              <a:sym typeface="Livvic"/>
            </a:endParaRPr>
          </a:p>
        </p:txBody>
      </p:sp>
      <p:pic>
        <p:nvPicPr>
          <p:cNvPr id="381" name="Google Shape;381;p39"/>
          <p:cNvPicPr preferRelativeResize="0"/>
          <p:nvPr/>
        </p:nvPicPr>
        <p:blipFill rotWithShape="1">
          <a:blip r:embed="rId3">
            <a:alphaModFix/>
          </a:blip>
          <a:srcRect b="0" l="10765" r="13848" t="11063"/>
          <a:stretch/>
        </p:blipFill>
        <p:spPr>
          <a:xfrm>
            <a:off x="2929688" y="1962800"/>
            <a:ext cx="3284627" cy="2740150"/>
          </a:xfrm>
          <a:prstGeom prst="rect">
            <a:avLst/>
          </a:prstGeom>
          <a:noFill/>
          <a:ln>
            <a:noFill/>
          </a:ln>
        </p:spPr>
      </p:pic>
      <p:pic>
        <p:nvPicPr>
          <p:cNvPr id="382" name="Google Shape;382;p39"/>
          <p:cNvPicPr preferRelativeResize="0"/>
          <p:nvPr/>
        </p:nvPicPr>
        <p:blipFill>
          <a:blip r:embed="rId4">
            <a:alphaModFix/>
          </a:blip>
          <a:stretch>
            <a:fillRect/>
          </a:stretch>
        </p:blipFill>
        <p:spPr>
          <a:xfrm>
            <a:off x="2851088" y="114396"/>
            <a:ext cx="3441833" cy="967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0"/>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8" name="Google Shape;388;p40"/>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Music</a:t>
            </a:r>
            <a:r>
              <a:rPr lang="en" sz="3300">
                <a:solidFill>
                  <a:srgbClr val="FF9900"/>
                </a:solidFill>
                <a:latin typeface="Montserrat Black"/>
                <a:ea typeface="Montserrat Black"/>
                <a:cs typeface="Montserrat Black"/>
                <a:sym typeface="Montserrat Black"/>
              </a:rPr>
              <a:t> </a:t>
            </a:r>
            <a:r>
              <a:rPr lang="en" sz="3300">
                <a:solidFill>
                  <a:schemeClr val="dk1"/>
                </a:solidFill>
                <a:latin typeface="Montserrat Black"/>
                <a:ea typeface="Montserrat Black"/>
                <a:cs typeface="Montserrat Black"/>
                <a:sym typeface="Montserrat Black"/>
              </a:rPr>
              <a:t>Competitors</a:t>
            </a:r>
            <a:endParaRPr sz="2700">
              <a:solidFill>
                <a:srgbClr val="FF9900"/>
              </a:solidFill>
              <a:latin typeface="Montserrat Black"/>
              <a:ea typeface="Montserrat Black"/>
              <a:cs typeface="Montserrat Black"/>
              <a:sym typeface="Montserrat Black"/>
            </a:endParaRPr>
          </a:p>
        </p:txBody>
      </p:sp>
      <p:sp>
        <p:nvSpPr>
          <p:cNvPr id="389" name="Google Shape;389;p40"/>
          <p:cNvSpPr txBox="1"/>
          <p:nvPr/>
        </p:nvSpPr>
        <p:spPr>
          <a:xfrm>
            <a:off x="1080900" y="1041475"/>
            <a:ext cx="7687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The Music space is heavily challenged by </a:t>
            </a:r>
            <a:r>
              <a:rPr b="1" lang="en">
                <a:latin typeface="Livvic"/>
                <a:ea typeface="Livvic"/>
                <a:cs typeface="Livvic"/>
                <a:sym typeface="Livvic"/>
              </a:rPr>
              <a:t>Competitors</a:t>
            </a:r>
            <a:r>
              <a:rPr lang="en">
                <a:latin typeface="Livvic"/>
                <a:ea typeface="Livvic"/>
                <a:cs typeface="Livvic"/>
                <a:sym typeface="Livvic"/>
              </a:rPr>
              <a:t>.</a:t>
            </a:r>
            <a:endParaRPr>
              <a:latin typeface="Livvic"/>
              <a:ea typeface="Livvic"/>
              <a:cs typeface="Livvic"/>
              <a:sym typeface="Livvic"/>
            </a:endParaRPr>
          </a:p>
        </p:txBody>
      </p:sp>
      <p:grpSp>
        <p:nvGrpSpPr>
          <p:cNvPr id="390" name="Google Shape;390;p40"/>
          <p:cNvGrpSpPr/>
          <p:nvPr/>
        </p:nvGrpSpPr>
        <p:grpSpPr>
          <a:xfrm>
            <a:off x="-4391171" y="-3076874"/>
            <a:ext cx="6438041" cy="6236370"/>
            <a:chOff x="-3350602" y="-3018856"/>
            <a:chExt cx="8584055" cy="8315160"/>
          </a:xfrm>
        </p:grpSpPr>
        <p:sp>
          <p:nvSpPr>
            <p:cNvPr id="391" name="Google Shape;391;p40"/>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2" name="Google Shape;392;p40"/>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3" name="Google Shape;393;p40"/>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94" name="Google Shape;394;p40"/>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5" name="Google Shape;395;p40"/>
          <p:cNvSpPr txBox="1"/>
          <p:nvPr/>
        </p:nvSpPr>
        <p:spPr>
          <a:xfrm>
            <a:off x="3964202" y="4196350"/>
            <a:ext cx="12156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100" u="sng">
                <a:solidFill>
                  <a:srgbClr val="FF9900"/>
                </a:solidFill>
                <a:latin typeface="Livvic"/>
                <a:ea typeface="Livvic"/>
                <a:cs typeface="Livvic"/>
                <a:sym typeface="Livvic"/>
              </a:rPr>
              <a:t>Statista, 2023</a:t>
            </a:r>
            <a:endParaRPr b="1" sz="1100">
              <a:solidFill>
                <a:srgbClr val="FF9900"/>
              </a:solidFill>
              <a:latin typeface="Livvic"/>
              <a:ea typeface="Livvic"/>
              <a:cs typeface="Livvic"/>
              <a:sym typeface="Livvic"/>
            </a:endParaRPr>
          </a:p>
        </p:txBody>
      </p:sp>
      <p:pic>
        <p:nvPicPr>
          <p:cNvPr id="396" name="Google Shape;396;p40"/>
          <p:cNvPicPr preferRelativeResize="0"/>
          <p:nvPr/>
        </p:nvPicPr>
        <p:blipFill rotWithShape="1">
          <a:blip r:embed="rId3">
            <a:alphaModFix/>
          </a:blip>
          <a:srcRect b="14757" l="5610" r="14119" t="7245"/>
          <a:stretch/>
        </p:blipFill>
        <p:spPr>
          <a:xfrm>
            <a:off x="2827199" y="1684589"/>
            <a:ext cx="3489600" cy="2334000"/>
          </a:xfrm>
          <a:prstGeom prst="roundRect">
            <a:avLst>
              <a:gd fmla="val 16667" name="adj"/>
            </a:avLst>
          </a:prstGeom>
          <a:noFill/>
          <a:ln cap="flat" cmpd="sng" w="28575">
            <a:solidFill>
              <a:srgbClr val="FEAC0D"/>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1"/>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2" name="Google Shape;402;p41"/>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Music </a:t>
            </a:r>
            <a:r>
              <a:rPr lang="en" sz="3300">
                <a:solidFill>
                  <a:schemeClr val="dk1"/>
                </a:solidFill>
                <a:latin typeface="Montserrat Black"/>
                <a:ea typeface="Montserrat Black"/>
                <a:cs typeface="Montserrat Black"/>
                <a:sym typeface="Montserrat Black"/>
              </a:rPr>
              <a:t>Competitors</a:t>
            </a:r>
            <a:endParaRPr sz="2700">
              <a:solidFill>
                <a:srgbClr val="FF9900"/>
              </a:solidFill>
              <a:latin typeface="Montserrat Black"/>
              <a:ea typeface="Montserrat Black"/>
              <a:cs typeface="Montserrat Black"/>
              <a:sym typeface="Montserrat Black"/>
            </a:endParaRPr>
          </a:p>
        </p:txBody>
      </p:sp>
      <p:sp>
        <p:nvSpPr>
          <p:cNvPr id="403" name="Google Shape;403;p41"/>
          <p:cNvSpPr txBox="1"/>
          <p:nvPr/>
        </p:nvSpPr>
        <p:spPr>
          <a:xfrm>
            <a:off x="1080900" y="1041475"/>
            <a:ext cx="7687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Main Competitors include:</a:t>
            </a:r>
            <a:endParaRPr>
              <a:latin typeface="Livvic"/>
              <a:ea typeface="Livvic"/>
              <a:cs typeface="Livvic"/>
              <a:sym typeface="Livvic"/>
            </a:endParaRPr>
          </a:p>
        </p:txBody>
      </p:sp>
      <p:grpSp>
        <p:nvGrpSpPr>
          <p:cNvPr id="404" name="Google Shape;404;p41"/>
          <p:cNvGrpSpPr/>
          <p:nvPr/>
        </p:nvGrpSpPr>
        <p:grpSpPr>
          <a:xfrm>
            <a:off x="-4391171" y="-3076874"/>
            <a:ext cx="6438041" cy="6236370"/>
            <a:chOff x="-3350602" y="-3018856"/>
            <a:chExt cx="8584055" cy="8315160"/>
          </a:xfrm>
        </p:grpSpPr>
        <p:sp>
          <p:nvSpPr>
            <p:cNvPr id="405" name="Google Shape;405;p41"/>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6" name="Google Shape;406;p41"/>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7" name="Google Shape;407;p41"/>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08" name="Google Shape;408;p41"/>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409" name="Google Shape;409;p41"/>
          <p:cNvPicPr preferRelativeResize="0"/>
          <p:nvPr/>
        </p:nvPicPr>
        <p:blipFill>
          <a:blip r:embed="rId3">
            <a:alphaModFix/>
          </a:blip>
          <a:stretch>
            <a:fillRect/>
          </a:stretch>
        </p:blipFill>
        <p:spPr>
          <a:xfrm>
            <a:off x="4285772" y="1702914"/>
            <a:ext cx="2307126" cy="1394750"/>
          </a:xfrm>
          <a:prstGeom prst="rect">
            <a:avLst/>
          </a:prstGeom>
          <a:noFill/>
          <a:ln>
            <a:noFill/>
          </a:ln>
        </p:spPr>
      </p:pic>
      <p:pic>
        <p:nvPicPr>
          <p:cNvPr id="410" name="Google Shape;410;p41"/>
          <p:cNvPicPr preferRelativeResize="0"/>
          <p:nvPr/>
        </p:nvPicPr>
        <p:blipFill>
          <a:blip r:embed="rId4">
            <a:alphaModFix/>
          </a:blip>
          <a:stretch>
            <a:fillRect/>
          </a:stretch>
        </p:blipFill>
        <p:spPr>
          <a:xfrm>
            <a:off x="2551100" y="3501175"/>
            <a:ext cx="4030751" cy="1007725"/>
          </a:xfrm>
          <a:prstGeom prst="rect">
            <a:avLst/>
          </a:prstGeom>
          <a:noFill/>
          <a:ln>
            <a:noFill/>
          </a:ln>
        </p:spPr>
      </p:pic>
      <p:pic>
        <p:nvPicPr>
          <p:cNvPr id="411" name="Google Shape;411;p41"/>
          <p:cNvPicPr preferRelativeResize="0"/>
          <p:nvPr/>
        </p:nvPicPr>
        <p:blipFill>
          <a:blip r:embed="rId5">
            <a:alphaModFix/>
          </a:blip>
          <a:stretch>
            <a:fillRect/>
          </a:stretch>
        </p:blipFill>
        <p:spPr>
          <a:xfrm>
            <a:off x="2585675" y="1685025"/>
            <a:ext cx="1430550" cy="143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2"/>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7" name="Google Shape;417;p42"/>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Potential </a:t>
            </a:r>
            <a:r>
              <a:rPr lang="en" sz="3300">
                <a:solidFill>
                  <a:schemeClr val="dk1"/>
                </a:solidFill>
                <a:latin typeface="Montserrat Black"/>
                <a:ea typeface="Montserrat Black"/>
                <a:cs typeface="Montserrat Black"/>
                <a:sym typeface="Montserrat Black"/>
              </a:rPr>
              <a:t>Changes</a:t>
            </a:r>
            <a:endParaRPr sz="2700">
              <a:solidFill>
                <a:schemeClr val="dk1"/>
              </a:solidFill>
              <a:latin typeface="Montserrat Black"/>
              <a:ea typeface="Montserrat Black"/>
              <a:cs typeface="Montserrat Black"/>
              <a:sym typeface="Montserrat Black"/>
            </a:endParaRPr>
          </a:p>
        </p:txBody>
      </p:sp>
      <p:grpSp>
        <p:nvGrpSpPr>
          <p:cNvPr id="418" name="Google Shape;418;p42"/>
          <p:cNvGrpSpPr/>
          <p:nvPr/>
        </p:nvGrpSpPr>
        <p:grpSpPr>
          <a:xfrm>
            <a:off x="-4391171" y="-3076874"/>
            <a:ext cx="6438041" cy="6236370"/>
            <a:chOff x="-3350602" y="-3018856"/>
            <a:chExt cx="8584055" cy="8315160"/>
          </a:xfrm>
        </p:grpSpPr>
        <p:sp>
          <p:nvSpPr>
            <p:cNvPr id="419" name="Google Shape;419;p42"/>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0" name="Google Shape;420;p42"/>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1" name="Google Shape;421;p42"/>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22" name="Google Shape;422;p42"/>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3" name="Google Shape;423;p42"/>
          <p:cNvSpPr/>
          <p:nvPr/>
        </p:nvSpPr>
        <p:spPr>
          <a:xfrm>
            <a:off x="1329900" y="1880550"/>
            <a:ext cx="6484200" cy="13824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Montserrat Black"/>
                <a:ea typeface="Montserrat Black"/>
                <a:cs typeface="Montserrat Black"/>
                <a:sym typeface="Montserrat Black"/>
              </a:rPr>
              <a:t>Music streaming platforms are becoming </a:t>
            </a:r>
            <a:r>
              <a:rPr lang="en" sz="2500">
                <a:solidFill>
                  <a:srgbClr val="FF9900"/>
                </a:solidFill>
                <a:latin typeface="Montserrat Black"/>
                <a:ea typeface="Montserrat Black"/>
                <a:cs typeface="Montserrat Black"/>
                <a:sym typeface="Montserrat Black"/>
              </a:rPr>
              <a:t>audio entertainment</a:t>
            </a:r>
            <a:r>
              <a:rPr lang="en" sz="2500">
                <a:solidFill>
                  <a:schemeClr val="dk1"/>
                </a:solidFill>
                <a:latin typeface="Montserrat Black"/>
                <a:ea typeface="Montserrat Black"/>
                <a:cs typeface="Montserrat Black"/>
                <a:sym typeface="Montserrat Black"/>
              </a:rPr>
              <a:t> platforms.</a:t>
            </a:r>
            <a:endParaRPr sz="2500">
              <a:solidFill>
                <a:schemeClr val="dk1"/>
              </a:solidFill>
              <a:latin typeface="Montserrat Black"/>
              <a:ea typeface="Montserrat Black"/>
              <a:cs typeface="Montserrat Black"/>
              <a:sym typeface="Montserrat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3"/>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9" name="Google Shape;429;p43"/>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430" name="Google Shape;430;p43"/>
          <p:cNvGrpSpPr/>
          <p:nvPr/>
        </p:nvGrpSpPr>
        <p:grpSpPr>
          <a:xfrm>
            <a:off x="-4391171" y="-3076874"/>
            <a:ext cx="6438041" cy="6236370"/>
            <a:chOff x="-3350602" y="-3018856"/>
            <a:chExt cx="8584055" cy="8315160"/>
          </a:xfrm>
        </p:grpSpPr>
        <p:sp>
          <p:nvSpPr>
            <p:cNvPr id="431" name="Google Shape;431;p43"/>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2" name="Google Shape;432;p43"/>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3" name="Google Shape;433;p43"/>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34" name="Google Shape;434;p43"/>
          <p:cNvSpPr txBox="1"/>
          <p:nvPr/>
        </p:nvSpPr>
        <p:spPr>
          <a:xfrm>
            <a:off x="887250" y="299550"/>
            <a:ext cx="7369500" cy="546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100">
                <a:solidFill>
                  <a:schemeClr val="dk1"/>
                </a:solidFill>
                <a:latin typeface="Montserrat Black"/>
                <a:ea typeface="Montserrat Black"/>
                <a:cs typeface="Montserrat Black"/>
                <a:sym typeface="Montserrat Black"/>
              </a:rPr>
              <a:t>Alliances</a:t>
            </a:r>
            <a:endParaRPr sz="2500">
              <a:solidFill>
                <a:schemeClr val="dk1"/>
              </a:solidFill>
              <a:latin typeface="Montserrat Black"/>
              <a:ea typeface="Montserrat Black"/>
              <a:cs typeface="Montserrat Black"/>
              <a:sym typeface="Montserrat Black"/>
            </a:endParaRPr>
          </a:p>
        </p:txBody>
      </p:sp>
      <p:pic>
        <p:nvPicPr>
          <p:cNvPr id="435" name="Google Shape;435;p43"/>
          <p:cNvPicPr preferRelativeResize="0"/>
          <p:nvPr/>
        </p:nvPicPr>
        <p:blipFill>
          <a:blip r:embed="rId3">
            <a:alphaModFix/>
          </a:blip>
          <a:stretch>
            <a:fillRect/>
          </a:stretch>
        </p:blipFill>
        <p:spPr>
          <a:xfrm>
            <a:off x="3484049" y="1181525"/>
            <a:ext cx="2175900" cy="820318"/>
          </a:xfrm>
          <a:prstGeom prst="rect">
            <a:avLst/>
          </a:prstGeom>
          <a:noFill/>
          <a:ln>
            <a:noFill/>
          </a:ln>
        </p:spPr>
      </p:pic>
      <p:pic>
        <p:nvPicPr>
          <p:cNvPr id="436" name="Google Shape;436;p43"/>
          <p:cNvPicPr preferRelativeResize="0"/>
          <p:nvPr/>
        </p:nvPicPr>
        <p:blipFill>
          <a:blip r:embed="rId4">
            <a:alphaModFix/>
          </a:blip>
          <a:stretch>
            <a:fillRect/>
          </a:stretch>
        </p:blipFill>
        <p:spPr>
          <a:xfrm>
            <a:off x="1494600" y="1072175"/>
            <a:ext cx="959103" cy="1039025"/>
          </a:xfrm>
          <a:prstGeom prst="rect">
            <a:avLst/>
          </a:prstGeom>
          <a:noFill/>
          <a:ln>
            <a:noFill/>
          </a:ln>
        </p:spPr>
      </p:pic>
      <p:pic>
        <p:nvPicPr>
          <p:cNvPr id="437" name="Google Shape;437;p43"/>
          <p:cNvPicPr preferRelativeResize="0"/>
          <p:nvPr/>
        </p:nvPicPr>
        <p:blipFill>
          <a:blip r:embed="rId5">
            <a:alphaModFix/>
          </a:blip>
          <a:stretch>
            <a:fillRect/>
          </a:stretch>
        </p:blipFill>
        <p:spPr>
          <a:xfrm>
            <a:off x="6220350" y="1181519"/>
            <a:ext cx="2036388" cy="820324"/>
          </a:xfrm>
          <a:prstGeom prst="rect">
            <a:avLst/>
          </a:prstGeom>
          <a:noFill/>
          <a:ln>
            <a:noFill/>
          </a:ln>
        </p:spPr>
      </p:pic>
      <p:graphicFrame>
        <p:nvGraphicFramePr>
          <p:cNvPr id="438" name="Google Shape;438;p43"/>
          <p:cNvGraphicFramePr/>
          <p:nvPr/>
        </p:nvGraphicFramePr>
        <p:xfrm>
          <a:off x="1993425" y="2496600"/>
          <a:ext cx="3000000" cy="3000000"/>
        </p:xfrm>
        <a:graphic>
          <a:graphicData uri="http://schemas.openxmlformats.org/drawingml/2006/table">
            <a:tbl>
              <a:tblPr>
                <a:noFill/>
                <a:tableStyleId>{F7A47348-84AB-4F44-8232-40335ED90AA2}</a:tableStyleId>
              </a:tblPr>
              <a:tblGrid>
                <a:gridCol w="1782725"/>
                <a:gridCol w="1185250"/>
                <a:gridCol w="2189175"/>
              </a:tblGrid>
              <a:tr h="190500">
                <a:tc>
                  <a:txBody>
                    <a:bodyPr/>
                    <a:lstStyle/>
                    <a:p>
                      <a:pPr indent="0" lvl="0" marL="0" rtl="0" algn="ctr">
                        <a:lnSpc>
                          <a:spcPct val="100000"/>
                        </a:lnSpc>
                        <a:spcBef>
                          <a:spcPts val="1200"/>
                        </a:spcBef>
                        <a:spcAft>
                          <a:spcPts val="0"/>
                        </a:spcAft>
                        <a:buNone/>
                      </a:pPr>
                      <a:r>
                        <a:rPr b="1" lang="en" sz="1000">
                          <a:latin typeface="Livvic"/>
                          <a:ea typeface="Livvic"/>
                          <a:cs typeface="Livvic"/>
                          <a:sym typeface="Livvic"/>
                        </a:rPr>
                        <a:t>Label Partner</a:t>
                      </a:r>
                      <a:endParaRPr b="1" sz="1000">
                        <a:latin typeface="Livvic"/>
                        <a:ea typeface="Livvic"/>
                        <a:cs typeface="Livvic"/>
                        <a:sym typeface="Livvic"/>
                      </a:endParaRPr>
                    </a:p>
                  </a:txBody>
                  <a:tcPr marT="91425" marB="91425" marR="68575" marL="6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F9CB9C"/>
                    </a:solidFill>
                  </a:tcPr>
                </a:tc>
                <a:tc>
                  <a:txBody>
                    <a:bodyPr/>
                    <a:lstStyle/>
                    <a:p>
                      <a:pPr indent="0" lvl="0" marL="0" rtl="0" algn="ctr">
                        <a:lnSpc>
                          <a:spcPct val="100000"/>
                        </a:lnSpc>
                        <a:spcBef>
                          <a:spcPts val="1200"/>
                        </a:spcBef>
                        <a:spcAft>
                          <a:spcPts val="0"/>
                        </a:spcAft>
                        <a:buNone/>
                      </a:pPr>
                      <a:r>
                        <a:rPr b="1" lang="en" sz="1000">
                          <a:latin typeface="Livvic"/>
                          <a:ea typeface="Livvic"/>
                          <a:cs typeface="Livvic"/>
                          <a:sym typeface="Livvic"/>
                        </a:rPr>
                        <a:t>Revenue (2022)</a:t>
                      </a:r>
                      <a:endParaRPr b="1" sz="1000">
                        <a:latin typeface="Livvic"/>
                        <a:ea typeface="Livvic"/>
                        <a:cs typeface="Livvic"/>
                        <a:sym typeface="Livvic"/>
                      </a:endParaRPr>
                    </a:p>
                  </a:txBody>
                  <a:tcPr marT="91425" marB="91425" marR="68575" marL="6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F9CB9C"/>
                    </a:solidFill>
                  </a:tcPr>
                </a:tc>
                <a:tc>
                  <a:txBody>
                    <a:bodyPr/>
                    <a:lstStyle/>
                    <a:p>
                      <a:pPr indent="0" lvl="0" marL="0" rtl="0" algn="ctr">
                        <a:lnSpc>
                          <a:spcPct val="100000"/>
                        </a:lnSpc>
                        <a:spcBef>
                          <a:spcPts val="1200"/>
                        </a:spcBef>
                        <a:spcAft>
                          <a:spcPts val="0"/>
                        </a:spcAft>
                        <a:buNone/>
                      </a:pPr>
                      <a:r>
                        <a:rPr b="1" lang="en" sz="1000">
                          <a:latin typeface="Livvic"/>
                          <a:ea typeface="Livvic"/>
                          <a:cs typeface="Livvic"/>
                          <a:sym typeface="Livvic"/>
                        </a:rPr>
                        <a:t>Growth (From Previous Year)</a:t>
                      </a:r>
                      <a:endParaRPr b="1" sz="1000">
                        <a:latin typeface="Livvic"/>
                        <a:ea typeface="Livvic"/>
                        <a:cs typeface="Livvic"/>
                        <a:sym typeface="Livvic"/>
                      </a:endParaRPr>
                    </a:p>
                  </a:txBody>
                  <a:tcPr marT="91425" marB="91425" marR="68575" marL="6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F9CB9C"/>
                    </a:solidFill>
                  </a:tcPr>
                </a:tc>
              </a:tr>
              <a:tr h="190500">
                <a:tc>
                  <a:txBody>
                    <a:bodyPr/>
                    <a:lstStyle/>
                    <a:p>
                      <a:pPr indent="0" lvl="0" marL="0" rtl="0" algn="ctr">
                        <a:lnSpc>
                          <a:spcPct val="100000"/>
                        </a:lnSpc>
                        <a:spcBef>
                          <a:spcPts val="1200"/>
                        </a:spcBef>
                        <a:spcAft>
                          <a:spcPts val="0"/>
                        </a:spcAft>
                        <a:buNone/>
                      </a:pPr>
                      <a:r>
                        <a:rPr lang="en" sz="1000">
                          <a:latin typeface="Livvic"/>
                          <a:ea typeface="Livvic"/>
                          <a:cs typeface="Livvic"/>
                          <a:sym typeface="Livvic"/>
                        </a:rPr>
                        <a:t>Sony Music</a:t>
                      </a:r>
                      <a:endParaRPr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1000">
                          <a:latin typeface="Livvic"/>
                          <a:ea typeface="Livvic"/>
                          <a:cs typeface="Livvic"/>
                          <a:sym typeface="Livvic"/>
                        </a:rPr>
                        <a:t>$9.12b USD</a:t>
                      </a:r>
                      <a:endParaRPr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1000">
                          <a:latin typeface="Livvic"/>
                          <a:ea typeface="Livvic"/>
                          <a:cs typeface="Livvic"/>
                          <a:sym typeface="Livvic"/>
                        </a:rPr>
                        <a:t>24.4%</a:t>
                      </a:r>
                      <a:endParaRPr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190500">
                <a:tc>
                  <a:txBody>
                    <a:bodyPr/>
                    <a:lstStyle/>
                    <a:p>
                      <a:pPr indent="0" lvl="0" marL="0" rtl="0" algn="ctr">
                        <a:lnSpc>
                          <a:spcPct val="100000"/>
                        </a:lnSpc>
                        <a:spcBef>
                          <a:spcPts val="1200"/>
                        </a:spcBef>
                        <a:spcAft>
                          <a:spcPts val="0"/>
                        </a:spcAft>
                        <a:buNone/>
                      </a:pPr>
                      <a:r>
                        <a:rPr lang="en" sz="1000">
                          <a:latin typeface="Livvic"/>
                          <a:ea typeface="Livvic"/>
                          <a:cs typeface="Livvic"/>
                          <a:sym typeface="Livvic"/>
                        </a:rPr>
                        <a:t>Universal Music Group</a:t>
                      </a:r>
                      <a:endParaRPr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1000">
                          <a:latin typeface="Livvic"/>
                          <a:ea typeface="Livvic"/>
                          <a:cs typeface="Livvic"/>
                          <a:sym typeface="Livvic"/>
                        </a:rPr>
                        <a:t>$11.14 USD</a:t>
                      </a:r>
                      <a:endParaRPr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1000">
                          <a:latin typeface="Livvic"/>
                          <a:ea typeface="Livvic"/>
                          <a:cs typeface="Livvic"/>
                          <a:sym typeface="Livvic"/>
                        </a:rPr>
                        <a:t>21.6%</a:t>
                      </a:r>
                      <a:endParaRPr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190500">
                <a:tc>
                  <a:txBody>
                    <a:bodyPr/>
                    <a:lstStyle/>
                    <a:p>
                      <a:pPr indent="0" lvl="0" marL="0" rtl="0" algn="ctr">
                        <a:lnSpc>
                          <a:spcPct val="100000"/>
                        </a:lnSpc>
                        <a:spcBef>
                          <a:spcPts val="1200"/>
                        </a:spcBef>
                        <a:spcAft>
                          <a:spcPts val="0"/>
                        </a:spcAft>
                        <a:buNone/>
                      </a:pPr>
                      <a:r>
                        <a:rPr lang="en" sz="1000">
                          <a:latin typeface="Livvic"/>
                          <a:ea typeface="Livvic"/>
                          <a:cs typeface="Livvic"/>
                          <a:sym typeface="Livvic"/>
                        </a:rPr>
                        <a:t>Warner Music Group</a:t>
                      </a:r>
                      <a:endParaRPr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1000">
                          <a:latin typeface="Livvic"/>
                          <a:ea typeface="Livvic"/>
                          <a:cs typeface="Livvic"/>
                          <a:sym typeface="Livvic"/>
                        </a:rPr>
                        <a:t>$5.92b USD</a:t>
                      </a:r>
                      <a:endParaRPr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1000">
                          <a:latin typeface="Livvic"/>
                          <a:ea typeface="Livvic"/>
                          <a:cs typeface="Livvic"/>
                          <a:sym typeface="Livvic"/>
                        </a:rPr>
                        <a:t>11.7%</a:t>
                      </a:r>
                      <a:endParaRPr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4"/>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4" name="Google Shape;444;p44"/>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445" name="Google Shape;445;p44"/>
          <p:cNvGrpSpPr/>
          <p:nvPr/>
        </p:nvGrpSpPr>
        <p:grpSpPr>
          <a:xfrm>
            <a:off x="-4391171" y="-3076874"/>
            <a:ext cx="6438041" cy="6236370"/>
            <a:chOff x="-3350602" y="-3018856"/>
            <a:chExt cx="8584055" cy="8315160"/>
          </a:xfrm>
        </p:grpSpPr>
        <p:sp>
          <p:nvSpPr>
            <p:cNvPr id="446" name="Google Shape;446;p44"/>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7" name="Google Shape;447;p44"/>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8" name="Google Shape;448;p44"/>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49" name="Google Shape;449;p44"/>
          <p:cNvSpPr txBox="1"/>
          <p:nvPr/>
        </p:nvSpPr>
        <p:spPr>
          <a:xfrm>
            <a:off x="887250" y="299550"/>
            <a:ext cx="7369500" cy="546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100">
                <a:solidFill>
                  <a:schemeClr val="dk1"/>
                </a:solidFill>
                <a:latin typeface="Montserrat Black"/>
                <a:ea typeface="Montserrat Black"/>
                <a:cs typeface="Montserrat Black"/>
                <a:sym typeface="Montserrat Black"/>
              </a:rPr>
              <a:t>Appropriability Regime</a:t>
            </a:r>
            <a:endParaRPr sz="2500">
              <a:solidFill>
                <a:schemeClr val="dk1"/>
              </a:solidFill>
              <a:latin typeface="Montserrat Black"/>
              <a:ea typeface="Montserrat Black"/>
              <a:cs typeface="Montserrat Black"/>
              <a:sym typeface="Montserrat Black"/>
            </a:endParaRPr>
          </a:p>
        </p:txBody>
      </p:sp>
      <p:sp>
        <p:nvSpPr>
          <p:cNvPr id="450" name="Google Shape;450;p44"/>
          <p:cNvSpPr txBox="1"/>
          <p:nvPr/>
        </p:nvSpPr>
        <p:spPr>
          <a:xfrm>
            <a:off x="1080900" y="1002363"/>
            <a:ext cx="6982200" cy="284700"/>
          </a:xfrm>
          <a:prstGeom prst="rect">
            <a:avLst/>
          </a:prstGeom>
          <a:noFill/>
          <a:ln>
            <a:noFill/>
          </a:ln>
        </p:spPr>
        <p:txBody>
          <a:bodyPr anchorCtr="0" anchor="t" bIns="34275" lIns="68575" spcFirstLastPara="1" rIns="68575" wrap="square" tIns="34275">
            <a:spAutoFit/>
          </a:bodyPr>
          <a:lstStyle/>
          <a:p>
            <a:pPr indent="0" lvl="0" marL="0" rtl="0" algn="ctr">
              <a:lnSpc>
                <a:spcPct val="130000"/>
              </a:lnSpc>
              <a:spcBef>
                <a:spcPts val="0"/>
              </a:spcBef>
              <a:spcAft>
                <a:spcPts val="0"/>
              </a:spcAft>
              <a:buSzPts val="1100"/>
              <a:buNone/>
            </a:pPr>
            <a:r>
              <a:t/>
            </a:r>
            <a:endParaRPr b="1">
              <a:latin typeface="Livvic"/>
              <a:ea typeface="Livvic"/>
              <a:cs typeface="Livvic"/>
              <a:sym typeface="Livvic"/>
            </a:endParaRPr>
          </a:p>
        </p:txBody>
      </p:sp>
      <p:sp>
        <p:nvSpPr>
          <p:cNvPr id="451" name="Google Shape;451;p44"/>
          <p:cNvSpPr/>
          <p:nvPr/>
        </p:nvSpPr>
        <p:spPr>
          <a:xfrm>
            <a:off x="2335650" y="1021125"/>
            <a:ext cx="4472700" cy="1073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latin typeface="Livvic"/>
                <a:ea typeface="Livvic"/>
                <a:cs typeface="Livvic"/>
                <a:sym typeface="Livvic"/>
              </a:rPr>
              <a:t> </a:t>
            </a:r>
            <a:r>
              <a:rPr b="1" lang="en" sz="1600">
                <a:latin typeface="Livvic"/>
                <a:ea typeface="Livvic"/>
                <a:cs typeface="Livvic"/>
                <a:sym typeface="Livvic"/>
              </a:rPr>
              <a:t>Intellectual Property</a:t>
            </a:r>
            <a:endParaRPr b="1" sz="1600">
              <a:latin typeface="Livvic"/>
              <a:ea typeface="Livvic"/>
              <a:cs typeface="Livvic"/>
              <a:sym typeface="Livvic"/>
            </a:endParaRPr>
          </a:p>
          <a:p>
            <a:pPr indent="0" lvl="0" marL="0" rtl="0" algn="ctr">
              <a:spcBef>
                <a:spcPts val="0"/>
              </a:spcBef>
              <a:spcAft>
                <a:spcPts val="0"/>
              </a:spcAft>
              <a:buClr>
                <a:schemeClr val="dk1"/>
              </a:buClr>
              <a:buSzPts val="1100"/>
              <a:buFont typeface="Arial"/>
              <a:buNone/>
            </a:pPr>
            <a:r>
              <a:rPr lang="en" sz="1600">
                <a:latin typeface="Livvic"/>
                <a:ea typeface="Livvic"/>
                <a:cs typeface="Livvic"/>
                <a:sym typeface="Livvic"/>
              </a:rPr>
              <a:t> Licensing</a:t>
            </a:r>
            <a:endParaRPr sz="1600">
              <a:latin typeface="Livvic"/>
              <a:ea typeface="Livvic"/>
              <a:cs typeface="Livvic"/>
              <a:sym typeface="Livvic"/>
            </a:endParaRPr>
          </a:p>
          <a:p>
            <a:pPr indent="0" lvl="0" marL="0" rtl="0" algn="ctr">
              <a:spcBef>
                <a:spcPts val="0"/>
              </a:spcBef>
              <a:spcAft>
                <a:spcPts val="0"/>
              </a:spcAft>
              <a:buClr>
                <a:schemeClr val="dk1"/>
              </a:buClr>
              <a:buSzPts val="1100"/>
              <a:buFont typeface="Arial"/>
              <a:buNone/>
            </a:pPr>
            <a:r>
              <a:rPr lang="en" sz="1600">
                <a:latin typeface="Livvic"/>
                <a:ea typeface="Livvic"/>
                <a:cs typeface="Livvic"/>
                <a:sym typeface="Livvic"/>
              </a:rPr>
              <a:t>Copyright</a:t>
            </a:r>
            <a:endParaRPr sz="1600">
              <a:latin typeface="Livvic"/>
              <a:ea typeface="Livvic"/>
              <a:cs typeface="Livvic"/>
              <a:sym typeface="Livvic"/>
            </a:endParaRPr>
          </a:p>
          <a:p>
            <a:pPr indent="0" lvl="0" marL="0" rtl="0" algn="ctr">
              <a:spcBef>
                <a:spcPts val="0"/>
              </a:spcBef>
              <a:spcAft>
                <a:spcPts val="0"/>
              </a:spcAft>
              <a:buNone/>
            </a:pPr>
            <a:r>
              <a:rPr lang="en" sz="1600">
                <a:latin typeface="Livvic"/>
                <a:ea typeface="Livvic"/>
                <a:cs typeface="Livvic"/>
                <a:sym typeface="Livvic"/>
              </a:rPr>
              <a:t>Site Aesthetics</a:t>
            </a:r>
            <a:endParaRPr sz="1600">
              <a:latin typeface="Livvic"/>
              <a:ea typeface="Livvic"/>
              <a:cs typeface="Livvic"/>
              <a:sym typeface="Livvic"/>
            </a:endParaRPr>
          </a:p>
        </p:txBody>
      </p:sp>
      <p:sp>
        <p:nvSpPr>
          <p:cNvPr id="452" name="Google Shape;452;p44"/>
          <p:cNvSpPr txBox="1"/>
          <p:nvPr/>
        </p:nvSpPr>
        <p:spPr>
          <a:xfrm>
            <a:off x="1080900" y="2193888"/>
            <a:ext cx="6982200" cy="28059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SzPts val="1100"/>
              <a:buNone/>
            </a:pPr>
            <a:r>
              <a:rPr b="1" lang="en">
                <a:latin typeface="Livvic"/>
                <a:ea typeface="Livvic"/>
                <a:cs typeface="Livvic"/>
                <a:sym typeface="Livvic"/>
              </a:rPr>
              <a:t>Appropriability Regime: Moderate</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b="1" lang="en">
                <a:latin typeface="Livvic"/>
                <a:ea typeface="Livvic"/>
                <a:cs typeface="Livvic"/>
                <a:sym typeface="Livvic"/>
              </a:rPr>
              <a:t>Streamed Music</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High Payment Gateways (Licensing)</a:t>
            </a:r>
            <a:endParaRPr>
              <a:latin typeface="Livvic"/>
              <a:ea typeface="Livvic"/>
              <a:cs typeface="Livvic"/>
              <a:sym typeface="Livvic"/>
            </a:endParaRPr>
          </a:p>
          <a:p>
            <a:pPr indent="0" lvl="0" marL="0" rtl="0" algn="ctr">
              <a:lnSpc>
                <a:spcPct val="130000"/>
              </a:lnSpc>
              <a:spcBef>
                <a:spcPts val="0"/>
              </a:spcBef>
              <a:spcAft>
                <a:spcPts val="0"/>
              </a:spcAft>
              <a:buSzPts val="1100"/>
              <a:buNone/>
            </a:pPr>
            <a:r>
              <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 </a:t>
            </a:r>
            <a:r>
              <a:rPr b="1" lang="en">
                <a:latin typeface="Livvic"/>
                <a:ea typeface="Livvic"/>
                <a:cs typeface="Livvic"/>
                <a:sym typeface="Livvic"/>
              </a:rPr>
              <a:t>Amazon Music Live</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Copyright</a:t>
            </a:r>
            <a:endParaRPr>
              <a:latin typeface="Livvic"/>
              <a:ea typeface="Livvic"/>
              <a:cs typeface="Livvic"/>
              <a:sym typeface="Livvic"/>
            </a:endParaRPr>
          </a:p>
          <a:p>
            <a:pPr indent="0" lvl="0" marL="0" rtl="0" algn="ctr">
              <a:lnSpc>
                <a:spcPct val="130000"/>
              </a:lnSpc>
              <a:spcBef>
                <a:spcPts val="0"/>
              </a:spcBef>
              <a:spcAft>
                <a:spcPts val="0"/>
              </a:spcAft>
              <a:buSzPts val="1100"/>
              <a:buNone/>
            </a:pPr>
            <a:r>
              <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 </a:t>
            </a:r>
            <a:r>
              <a:rPr b="1" lang="en">
                <a:latin typeface="Livvic"/>
                <a:ea typeface="Livvic"/>
                <a:cs typeface="Livvic"/>
                <a:sym typeface="Livvic"/>
              </a:rPr>
              <a:t>Exclusive Content</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Licensing</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Exclusive Rights</a:t>
            </a:r>
            <a:endParaRPr>
              <a:latin typeface="Livvic"/>
              <a:ea typeface="Livvic"/>
              <a:cs typeface="Livvic"/>
              <a:sym typeface="Livv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p:nvPr/>
        </p:nvSpPr>
        <p:spPr>
          <a:xfrm>
            <a:off x="0" y="-243655"/>
            <a:ext cx="3279645" cy="5631565"/>
          </a:xfrm>
          <a:custGeom>
            <a:rect b="b" l="l" r="r" t="t"/>
            <a:pathLst>
              <a:path extrusionOk="0" h="7508753" w="4372860">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7"/>
          <p:cNvSpPr txBox="1"/>
          <p:nvPr/>
        </p:nvSpPr>
        <p:spPr>
          <a:xfrm>
            <a:off x="468498" y="2207077"/>
            <a:ext cx="2026036"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3600">
                <a:solidFill>
                  <a:schemeClr val="lt1"/>
                </a:solidFill>
                <a:latin typeface="Fira Sans Medium"/>
                <a:ea typeface="Fira Sans Medium"/>
                <a:cs typeface="Fira Sans Medium"/>
                <a:sym typeface="Fira Sans Medium"/>
              </a:rPr>
              <a:t>Contents</a:t>
            </a:r>
            <a:endParaRPr sz="3000">
              <a:solidFill>
                <a:schemeClr val="lt1"/>
              </a:solidFill>
              <a:latin typeface="Fira Sans Medium"/>
              <a:ea typeface="Fira Sans Medium"/>
              <a:cs typeface="Fira Sans Medium"/>
              <a:sym typeface="Fira Sans Medium"/>
            </a:endParaRPr>
          </a:p>
        </p:txBody>
      </p:sp>
      <p:sp>
        <p:nvSpPr>
          <p:cNvPr id="145" name="Google Shape;145;p27"/>
          <p:cNvSpPr/>
          <p:nvPr/>
        </p:nvSpPr>
        <p:spPr>
          <a:xfrm rot="-9217753">
            <a:off x="8412877" y="3672143"/>
            <a:ext cx="938952" cy="165793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 name="Google Shape;146;p27"/>
          <p:cNvSpPr/>
          <p:nvPr/>
        </p:nvSpPr>
        <p:spPr>
          <a:xfrm flipH="1" rot="3308474">
            <a:off x="8326899" y="4228769"/>
            <a:ext cx="938952" cy="165793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47" name="Google Shape;147;p27"/>
          <p:cNvGrpSpPr/>
          <p:nvPr/>
        </p:nvGrpSpPr>
        <p:grpSpPr>
          <a:xfrm>
            <a:off x="3755705" y="778353"/>
            <a:ext cx="3076642" cy="3587542"/>
            <a:chOff x="3756043" y="508903"/>
            <a:chExt cx="3076642" cy="3587542"/>
          </a:xfrm>
        </p:grpSpPr>
        <p:sp>
          <p:nvSpPr>
            <p:cNvPr id="148" name="Google Shape;148;p27"/>
            <p:cNvSpPr txBox="1"/>
            <p:nvPr/>
          </p:nvSpPr>
          <p:spPr>
            <a:xfrm>
              <a:off x="5064029" y="523015"/>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sz="1200">
                  <a:solidFill>
                    <a:schemeClr val="dk1"/>
                  </a:solidFill>
                  <a:latin typeface="Livvic"/>
                  <a:ea typeface="Livvic"/>
                  <a:cs typeface="Livvic"/>
                  <a:sym typeface="Livvic"/>
                </a:rPr>
                <a:t>Amazon Prime</a:t>
              </a:r>
              <a:endParaRPr b="1" sz="1400">
                <a:solidFill>
                  <a:schemeClr val="dk1"/>
                </a:solidFill>
                <a:latin typeface="Livvic"/>
                <a:ea typeface="Livvic"/>
                <a:cs typeface="Livvic"/>
                <a:sym typeface="Livvic"/>
              </a:endParaRPr>
            </a:p>
          </p:txBody>
        </p:sp>
        <p:sp>
          <p:nvSpPr>
            <p:cNvPr id="149" name="Google Shape;149;p27"/>
            <p:cNvSpPr txBox="1"/>
            <p:nvPr/>
          </p:nvSpPr>
          <p:spPr>
            <a:xfrm>
              <a:off x="5071085" y="977532"/>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sz="1200">
                  <a:solidFill>
                    <a:schemeClr val="dk1"/>
                  </a:solidFill>
                  <a:latin typeface="Livvic"/>
                  <a:ea typeface="Livvic"/>
                  <a:cs typeface="Livvic"/>
                  <a:sym typeface="Livvic"/>
                </a:rPr>
                <a:t>3 Industries</a:t>
              </a:r>
              <a:endParaRPr b="1" sz="1400">
                <a:solidFill>
                  <a:schemeClr val="dk1"/>
                </a:solidFill>
                <a:latin typeface="Livvic"/>
                <a:ea typeface="Livvic"/>
                <a:cs typeface="Livvic"/>
                <a:sym typeface="Livvic"/>
              </a:endParaRPr>
            </a:p>
          </p:txBody>
        </p:sp>
        <p:sp>
          <p:nvSpPr>
            <p:cNvPr id="150" name="Google Shape;150;p27"/>
            <p:cNvSpPr txBox="1"/>
            <p:nvPr/>
          </p:nvSpPr>
          <p:spPr>
            <a:xfrm>
              <a:off x="5071085" y="1444946"/>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sz="1200">
                  <a:solidFill>
                    <a:schemeClr val="dk1"/>
                  </a:solidFill>
                  <a:latin typeface="Livvic"/>
                  <a:ea typeface="Livvic"/>
                  <a:cs typeface="Livvic"/>
                  <a:sym typeface="Livvic"/>
                </a:rPr>
                <a:t>E-commerce</a:t>
              </a:r>
              <a:endParaRPr b="1" sz="1400">
                <a:solidFill>
                  <a:schemeClr val="dk1"/>
                </a:solidFill>
                <a:latin typeface="Livvic"/>
                <a:ea typeface="Livvic"/>
                <a:cs typeface="Livvic"/>
                <a:sym typeface="Livvic"/>
              </a:endParaRPr>
            </a:p>
          </p:txBody>
        </p:sp>
        <p:sp>
          <p:nvSpPr>
            <p:cNvPr id="151" name="Google Shape;151;p27"/>
            <p:cNvSpPr txBox="1"/>
            <p:nvPr/>
          </p:nvSpPr>
          <p:spPr>
            <a:xfrm>
              <a:off x="5071085" y="1934999"/>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sz="1200">
                  <a:solidFill>
                    <a:schemeClr val="dk1"/>
                  </a:solidFill>
                  <a:latin typeface="Livvic"/>
                  <a:ea typeface="Livvic"/>
                  <a:cs typeface="Livvic"/>
                  <a:sym typeface="Livvic"/>
                </a:rPr>
                <a:t>Entertainment</a:t>
              </a:r>
              <a:endParaRPr b="1" sz="1400">
                <a:solidFill>
                  <a:schemeClr val="dk1"/>
                </a:solidFill>
                <a:latin typeface="Livvic"/>
                <a:ea typeface="Livvic"/>
                <a:cs typeface="Livvic"/>
                <a:sym typeface="Livvic"/>
              </a:endParaRPr>
            </a:p>
          </p:txBody>
        </p:sp>
        <p:sp>
          <p:nvSpPr>
            <p:cNvPr id="152" name="Google Shape;152;p27"/>
            <p:cNvSpPr txBox="1"/>
            <p:nvPr/>
          </p:nvSpPr>
          <p:spPr>
            <a:xfrm>
              <a:off x="5071085" y="2416737"/>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sz="1200">
                  <a:solidFill>
                    <a:schemeClr val="dk1"/>
                  </a:solidFill>
                  <a:latin typeface="Livvic"/>
                  <a:ea typeface="Livvic"/>
                  <a:cs typeface="Livvic"/>
                  <a:sym typeface="Livvic"/>
                </a:rPr>
                <a:t>Healthcare</a:t>
              </a:r>
              <a:endParaRPr b="1" sz="1400">
                <a:solidFill>
                  <a:schemeClr val="dk1"/>
                </a:solidFill>
                <a:latin typeface="Livvic"/>
                <a:ea typeface="Livvic"/>
                <a:cs typeface="Livvic"/>
                <a:sym typeface="Livvic"/>
              </a:endParaRPr>
            </a:p>
          </p:txBody>
        </p:sp>
        <p:sp>
          <p:nvSpPr>
            <p:cNvPr id="153" name="Google Shape;153;p27"/>
            <p:cNvSpPr txBox="1"/>
            <p:nvPr/>
          </p:nvSpPr>
          <p:spPr>
            <a:xfrm>
              <a:off x="5071085" y="2889746"/>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sz="1200">
                  <a:solidFill>
                    <a:schemeClr val="dk1"/>
                  </a:solidFill>
                  <a:latin typeface="Livvic"/>
                  <a:ea typeface="Livvic"/>
                  <a:cs typeface="Livvic"/>
                  <a:sym typeface="Livvic"/>
                </a:rPr>
                <a:t>Shared Aspects</a:t>
              </a:r>
              <a:endParaRPr b="1" sz="1400">
                <a:solidFill>
                  <a:schemeClr val="dk1"/>
                </a:solidFill>
                <a:latin typeface="Livvic"/>
                <a:ea typeface="Livvic"/>
                <a:cs typeface="Livvic"/>
                <a:sym typeface="Livvic"/>
              </a:endParaRPr>
            </a:p>
          </p:txBody>
        </p:sp>
        <p:cxnSp>
          <p:nvCxnSpPr>
            <p:cNvPr id="154" name="Google Shape;154;p27"/>
            <p:cNvCxnSpPr>
              <a:endCxn id="155" idx="0"/>
            </p:cNvCxnSpPr>
            <p:nvPr/>
          </p:nvCxnSpPr>
          <p:spPr>
            <a:xfrm>
              <a:off x="4621159" y="669406"/>
              <a:ext cx="0" cy="3277800"/>
            </a:xfrm>
            <a:prstGeom prst="straightConnector1">
              <a:avLst/>
            </a:prstGeom>
            <a:noFill/>
            <a:ln cap="rnd" cmpd="sng" w="28575">
              <a:solidFill>
                <a:srgbClr val="666666"/>
              </a:solidFill>
              <a:prstDash val="dot"/>
              <a:miter lim="800000"/>
              <a:headEnd len="sm" w="sm" type="none"/>
              <a:tailEnd len="sm" w="sm" type="none"/>
            </a:ln>
          </p:spPr>
        </p:cxnSp>
        <p:sp>
          <p:nvSpPr>
            <p:cNvPr id="156" name="Google Shape;156;p27"/>
            <p:cNvSpPr/>
            <p:nvPr/>
          </p:nvSpPr>
          <p:spPr>
            <a:xfrm>
              <a:off x="4562673" y="611292"/>
              <a:ext cx="116972" cy="116972"/>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7"/>
            <p:cNvSpPr/>
            <p:nvPr/>
          </p:nvSpPr>
          <p:spPr>
            <a:xfrm>
              <a:off x="4562673" y="1081217"/>
              <a:ext cx="116972" cy="116972"/>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8" name="Google Shape;158;p27"/>
            <p:cNvSpPr/>
            <p:nvPr/>
          </p:nvSpPr>
          <p:spPr>
            <a:xfrm>
              <a:off x="4562673" y="1551142"/>
              <a:ext cx="116972" cy="116972"/>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9" name="Google Shape;159;p27"/>
            <p:cNvSpPr/>
            <p:nvPr/>
          </p:nvSpPr>
          <p:spPr>
            <a:xfrm>
              <a:off x="4562673" y="2042497"/>
              <a:ext cx="116972" cy="116972"/>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0" name="Google Shape;160;p27"/>
            <p:cNvSpPr/>
            <p:nvPr/>
          </p:nvSpPr>
          <p:spPr>
            <a:xfrm>
              <a:off x="4562673" y="2517781"/>
              <a:ext cx="116972" cy="116972"/>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1" name="Google Shape;161;p27"/>
            <p:cNvSpPr/>
            <p:nvPr/>
          </p:nvSpPr>
          <p:spPr>
            <a:xfrm>
              <a:off x="4562673" y="2993067"/>
              <a:ext cx="116972" cy="116972"/>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2" name="Google Shape;162;p27"/>
            <p:cNvSpPr/>
            <p:nvPr/>
          </p:nvSpPr>
          <p:spPr>
            <a:xfrm>
              <a:off x="4562673" y="3470136"/>
              <a:ext cx="116972" cy="116972"/>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5" name="Google Shape;155;p27"/>
            <p:cNvSpPr/>
            <p:nvPr/>
          </p:nvSpPr>
          <p:spPr>
            <a:xfrm>
              <a:off x="4562673" y="3947206"/>
              <a:ext cx="116972" cy="116972"/>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3" name="Google Shape;163;p27"/>
            <p:cNvSpPr txBox="1"/>
            <p:nvPr/>
          </p:nvSpPr>
          <p:spPr>
            <a:xfrm>
              <a:off x="5071085" y="3366196"/>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sz="1200">
                  <a:solidFill>
                    <a:schemeClr val="dk1"/>
                  </a:solidFill>
                  <a:latin typeface="Livvic"/>
                  <a:ea typeface="Livvic"/>
                  <a:cs typeface="Livvic"/>
                  <a:sym typeface="Livvic"/>
                </a:rPr>
                <a:t>Analysis</a:t>
              </a:r>
              <a:endParaRPr b="1" sz="1400">
                <a:solidFill>
                  <a:schemeClr val="dk1"/>
                </a:solidFill>
                <a:latin typeface="Livvic"/>
                <a:ea typeface="Livvic"/>
                <a:cs typeface="Livvic"/>
                <a:sym typeface="Livvic"/>
              </a:endParaRPr>
            </a:p>
          </p:txBody>
        </p:sp>
        <p:sp>
          <p:nvSpPr>
            <p:cNvPr id="164" name="Google Shape;164;p27"/>
            <p:cNvSpPr txBox="1"/>
            <p:nvPr/>
          </p:nvSpPr>
          <p:spPr>
            <a:xfrm>
              <a:off x="5071085" y="3842645"/>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sz="1200">
                  <a:solidFill>
                    <a:schemeClr val="dk1"/>
                  </a:solidFill>
                  <a:latin typeface="Livvic"/>
                  <a:ea typeface="Livvic"/>
                  <a:cs typeface="Livvic"/>
                  <a:sym typeface="Livvic"/>
                </a:rPr>
                <a:t>Recommendations</a:t>
              </a:r>
              <a:endParaRPr b="1" sz="1400">
                <a:solidFill>
                  <a:schemeClr val="dk1"/>
                </a:solidFill>
                <a:latin typeface="Livvic"/>
                <a:ea typeface="Livvic"/>
                <a:cs typeface="Livvic"/>
                <a:sym typeface="Livvic"/>
              </a:endParaRPr>
            </a:p>
          </p:txBody>
        </p:sp>
        <p:sp>
          <p:nvSpPr>
            <p:cNvPr id="165" name="Google Shape;165;p27"/>
            <p:cNvSpPr txBox="1"/>
            <p:nvPr/>
          </p:nvSpPr>
          <p:spPr>
            <a:xfrm>
              <a:off x="3756043" y="508903"/>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01</a:t>
              </a:r>
              <a:endParaRPr sz="1400">
                <a:solidFill>
                  <a:schemeClr val="dk1"/>
                </a:solidFill>
                <a:latin typeface="Fira Sans Medium"/>
                <a:ea typeface="Fira Sans Medium"/>
                <a:cs typeface="Fira Sans Medium"/>
                <a:sym typeface="Fira Sans Medium"/>
              </a:endParaRPr>
            </a:p>
          </p:txBody>
        </p:sp>
        <p:sp>
          <p:nvSpPr>
            <p:cNvPr id="166" name="Google Shape;166;p27"/>
            <p:cNvSpPr txBox="1"/>
            <p:nvPr/>
          </p:nvSpPr>
          <p:spPr>
            <a:xfrm>
              <a:off x="3756043" y="977532"/>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02</a:t>
              </a:r>
              <a:endParaRPr sz="1400">
                <a:solidFill>
                  <a:schemeClr val="dk1"/>
                </a:solidFill>
                <a:latin typeface="Fira Sans Medium"/>
                <a:ea typeface="Fira Sans Medium"/>
                <a:cs typeface="Fira Sans Medium"/>
                <a:sym typeface="Fira Sans Medium"/>
              </a:endParaRPr>
            </a:p>
          </p:txBody>
        </p:sp>
        <p:sp>
          <p:nvSpPr>
            <p:cNvPr id="167" name="Google Shape;167;p27"/>
            <p:cNvSpPr txBox="1"/>
            <p:nvPr/>
          </p:nvSpPr>
          <p:spPr>
            <a:xfrm>
              <a:off x="3756043" y="1444946"/>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03</a:t>
              </a:r>
              <a:endParaRPr sz="1400">
                <a:solidFill>
                  <a:schemeClr val="dk1"/>
                </a:solidFill>
                <a:latin typeface="Fira Sans Medium"/>
                <a:ea typeface="Fira Sans Medium"/>
                <a:cs typeface="Fira Sans Medium"/>
                <a:sym typeface="Fira Sans Medium"/>
              </a:endParaRPr>
            </a:p>
          </p:txBody>
        </p:sp>
        <p:sp>
          <p:nvSpPr>
            <p:cNvPr id="168" name="Google Shape;168;p27"/>
            <p:cNvSpPr txBox="1"/>
            <p:nvPr/>
          </p:nvSpPr>
          <p:spPr>
            <a:xfrm>
              <a:off x="3756043" y="1934999"/>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04</a:t>
              </a:r>
              <a:endParaRPr sz="1400">
                <a:solidFill>
                  <a:schemeClr val="dk1"/>
                </a:solidFill>
                <a:latin typeface="Fira Sans Medium"/>
                <a:ea typeface="Fira Sans Medium"/>
                <a:cs typeface="Fira Sans Medium"/>
                <a:sym typeface="Fira Sans Medium"/>
              </a:endParaRPr>
            </a:p>
          </p:txBody>
        </p:sp>
        <p:sp>
          <p:nvSpPr>
            <p:cNvPr id="169" name="Google Shape;169;p27"/>
            <p:cNvSpPr txBox="1"/>
            <p:nvPr/>
          </p:nvSpPr>
          <p:spPr>
            <a:xfrm>
              <a:off x="3756043" y="2416737"/>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05</a:t>
              </a:r>
              <a:endParaRPr sz="1400">
                <a:solidFill>
                  <a:schemeClr val="dk1"/>
                </a:solidFill>
                <a:latin typeface="Fira Sans Medium"/>
                <a:ea typeface="Fira Sans Medium"/>
                <a:cs typeface="Fira Sans Medium"/>
                <a:sym typeface="Fira Sans Medium"/>
              </a:endParaRPr>
            </a:p>
          </p:txBody>
        </p:sp>
        <p:sp>
          <p:nvSpPr>
            <p:cNvPr id="170" name="Google Shape;170;p27"/>
            <p:cNvSpPr txBox="1"/>
            <p:nvPr/>
          </p:nvSpPr>
          <p:spPr>
            <a:xfrm>
              <a:off x="3756043" y="2889746"/>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06</a:t>
              </a:r>
              <a:endParaRPr sz="1400">
                <a:solidFill>
                  <a:schemeClr val="dk1"/>
                </a:solidFill>
                <a:latin typeface="Fira Sans Medium"/>
                <a:ea typeface="Fira Sans Medium"/>
                <a:cs typeface="Fira Sans Medium"/>
                <a:sym typeface="Fira Sans Medium"/>
              </a:endParaRPr>
            </a:p>
          </p:txBody>
        </p:sp>
        <p:sp>
          <p:nvSpPr>
            <p:cNvPr id="171" name="Google Shape;171;p27"/>
            <p:cNvSpPr txBox="1"/>
            <p:nvPr/>
          </p:nvSpPr>
          <p:spPr>
            <a:xfrm>
              <a:off x="3756043" y="3366196"/>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07</a:t>
              </a:r>
              <a:endParaRPr sz="1400">
                <a:solidFill>
                  <a:schemeClr val="dk1"/>
                </a:solidFill>
                <a:latin typeface="Fira Sans Medium"/>
                <a:ea typeface="Fira Sans Medium"/>
                <a:cs typeface="Fira Sans Medium"/>
                <a:sym typeface="Fira Sans Medium"/>
              </a:endParaRPr>
            </a:p>
          </p:txBody>
        </p:sp>
        <p:sp>
          <p:nvSpPr>
            <p:cNvPr id="172" name="Google Shape;172;p27"/>
            <p:cNvSpPr txBox="1"/>
            <p:nvPr/>
          </p:nvSpPr>
          <p:spPr>
            <a:xfrm>
              <a:off x="3756043" y="3842645"/>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08</a:t>
              </a:r>
              <a:endParaRPr sz="1400">
                <a:solidFill>
                  <a:schemeClr val="dk1"/>
                </a:solidFill>
                <a:latin typeface="Fira Sans Medium"/>
                <a:ea typeface="Fira Sans Medium"/>
                <a:cs typeface="Fira Sans Medium"/>
                <a:sym typeface="Fira Sans Mediu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45"/>
          <p:cNvPicPr preferRelativeResize="0"/>
          <p:nvPr/>
        </p:nvPicPr>
        <p:blipFill rotWithShape="1">
          <a:blip r:embed="rId3">
            <a:alphaModFix/>
          </a:blip>
          <a:srcRect b="0" l="0" r="0" t="8332"/>
          <a:stretch/>
        </p:blipFill>
        <p:spPr>
          <a:xfrm>
            <a:off x="904582" y="1466475"/>
            <a:ext cx="7305429" cy="3232800"/>
          </a:xfrm>
          <a:prstGeom prst="rect">
            <a:avLst/>
          </a:prstGeom>
          <a:noFill/>
          <a:ln>
            <a:noFill/>
          </a:ln>
        </p:spPr>
      </p:pic>
      <p:sp>
        <p:nvSpPr>
          <p:cNvPr id="458" name="Google Shape;458;p45"/>
          <p:cNvSpPr/>
          <p:nvPr/>
        </p:nvSpPr>
        <p:spPr>
          <a:xfrm rot="5400000">
            <a:off x="8056553" y="2483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9" name="Google Shape;459;p45"/>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The </a:t>
            </a:r>
            <a:r>
              <a:rPr lang="en" sz="3300">
                <a:solidFill>
                  <a:srgbClr val="FF9900"/>
                </a:solidFill>
                <a:latin typeface="Montserrat Black"/>
                <a:ea typeface="Montserrat Black"/>
                <a:cs typeface="Montserrat Black"/>
                <a:sym typeface="Montserrat Black"/>
              </a:rPr>
              <a:t>Music</a:t>
            </a:r>
            <a:r>
              <a:rPr lang="en" sz="3300">
                <a:solidFill>
                  <a:srgbClr val="FF9900"/>
                </a:solidFill>
                <a:latin typeface="Montserrat Black"/>
                <a:ea typeface="Montserrat Black"/>
                <a:cs typeface="Montserrat Black"/>
                <a:sym typeface="Montserrat Black"/>
              </a:rPr>
              <a:t> </a:t>
            </a:r>
            <a:r>
              <a:rPr lang="en" sz="3300">
                <a:solidFill>
                  <a:schemeClr val="dk1"/>
                </a:solidFill>
                <a:latin typeface="Montserrat Black"/>
                <a:ea typeface="Montserrat Black"/>
                <a:cs typeface="Montserrat Black"/>
                <a:sym typeface="Montserrat Black"/>
              </a:rPr>
              <a:t>Product</a:t>
            </a:r>
            <a:endParaRPr sz="2700">
              <a:solidFill>
                <a:srgbClr val="FF9900"/>
              </a:solidFill>
              <a:latin typeface="Montserrat Black"/>
              <a:ea typeface="Montserrat Black"/>
              <a:cs typeface="Montserrat Black"/>
              <a:sym typeface="Montserrat Black"/>
            </a:endParaRPr>
          </a:p>
        </p:txBody>
      </p:sp>
      <p:sp>
        <p:nvSpPr>
          <p:cNvPr id="460" name="Google Shape;460;p45"/>
          <p:cNvSpPr txBox="1"/>
          <p:nvPr/>
        </p:nvSpPr>
        <p:spPr>
          <a:xfrm>
            <a:off x="1080900" y="1117675"/>
            <a:ext cx="69822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u="sng">
                <a:latin typeface="Livvic"/>
                <a:ea typeface="Livvic"/>
                <a:cs typeface="Livvic"/>
                <a:sym typeface="Livvic"/>
              </a:rPr>
              <a:t>Stage of Product Development</a:t>
            </a:r>
            <a:endParaRPr b="1" u="sng">
              <a:latin typeface="Livvic"/>
              <a:ea typeface="Livvic"/>
              <a:cs typeface="Livvic"/>
              <a:sym typeface="Livvic"/>
            </a:endParaRPr>
          </a:p>
        </p:txBody>
      </p:sp>
      <p:grpSp>
        <p:nvGrpSpPr>
          <p:cNvPr id="461" name="Google Shape;461;p45"/>
          <p:cNvGrpSpPr/>
          <p:nvPr/>
        </p:nvGrpSpPr>
        <p:grpSpPr>
          <a:xfrm>
            <a:off x="-4391171" y="-3076874"/>
            <a:ext cx="6438041" cy="6236370"/>
            <a:chOff x="-3350602" y="-3018856"/>
            <a:chExt cx="8584055" cy="8315160"/>
          </a:xfrm>
        </p:grpSpPr>
        <p:sp>
          <p:nvSpPr>
            <p:cNvPr id="462" name="Google Shape;462;p45"/>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3" name="Google Shape;463;p45"/>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4" name="Google Shape;464;p45"/>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65" name="Google Shape;465;p45"/>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6" name="Google Shape;466;p45"/>
          <p:cNvSpPr/>
          <p:nvPr/>
        </p:nvSpPr>
        <p:spPr>
          <a:xfrm>
            <a:off x="6833021" y="1466487"/>
            <a:ext cx="1330200" cy="3232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6"/>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2" name="Google Shape;472;p46"/>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Music</a:t>
            </a:r>
            <a:r>
              <a:rPr lang="en" sz="3300">
                <a:solidFill>
                  <a:srgbClr val="FF9900"/>
                </a:solidFill>
                <a:latin typeface="Montserrat Black"/>
                <a:ea typeface="Montserrat Black"/>
                <a:cs typeface="Montserrat Black"/>
                <a:sym typeface="Montserrat Black"/>
              </a:rPr>
              <a:t> </a:t>
            </a:r>
            <a:r>
              <a:rPr lang="en" sz="3300">
                <a:solidFill>
                  <a:schemeClr val="dk1"/>
                </a:solidFill>
                <a:latin typeface="Montserrat Black"/>
                <a:ea typeface="Montserrat Black"/>
                <a:cs typeface="Montserrat Black"/>
                <a:sym typeface="Montserrat Black"/>
              </a:rPr>
              <a:t>Innovations</a:t>
            </a:r>
            <a:endParaRPr sz="2700">
              <a:solidFill>
                <a:srgbClr val="FF9900"/>
              </a:solidFill>
              <a:latin typeface="Montserrat Black"/>
              <a:ea typeface="Montserrat Black"/>
              <a:cs typeface="Montserrat Black"/>
              <a:sym typeface="Montserrat Black"/>
            </a:endParaRPr>
          </a:p>
        </p:txBody>
      </p:sp>
      <p:sp>
        <p:nvSpPr>
          <p:cNvPr id="473" name="Google Shape;473;p46"/>
          <p:cNvSpPr txBox="1"/>
          <p:nvPr/>
        </p:nvSpPr>
        <p:spPr>
          <a:xfrm>
            <a:off x="1080900" y="1117675"/>
            <a:ext cx="6982200" cy="8451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Source of Innovation include:</a:t>
            </a:r>
            <a:endParaRPr>
              <a:latin typeface="Livvic"/>
              <a:ea typeface="Livvic"/>
              <a:cs typeface="Livvic"/>
              <a:sym typeface="Livvic"/>
            </a:endParaRPr>
          </a:p>
          <a:p>
            <a:pPr indent="-317500" lvl="0" marL="457200" marR="0" rtl="0" algn="l">
              <a:lnSpc>
                <a:spcPct val="130000"/>
              </a:lnSpc>
              <a:spcBef>
                <a:spcPts val="0"/>
              </a:spcBef>
              <a:spcAft>
                <a:spcPts val="0"/>
              </a:spcAft>
              <a:buSzPts val="1400"/>
              <a:buFont typeface="Livvic"/>
              <a:buChar char="●"/>
            </a:pPr>
            <a:r>
              <a:rPr lang="en">
                <a:latin typeface="Livvic"/>
                <a:ea typeface="Livvic"/>
                <a:cs typeface="Livvic"/>
                <a:sym typeface="Livvic"/>
              </a:rPr>
              <a:t>Podcasts</a:t>
            </a:r>
            <a:endParaRPr>
              <a:latin typeface="Livvic"/>
              <a:ea typeface="Livvic"/>
              <a:cs typeface="Livvic"/>
              <a:sym typeface="Livvic"/>
            </a:endParaRPr>
          </a:p>
          <a:p>
            <a:pPr indent="-317500" lvl="0" marL="457200" marR="0" rtl="0" algn="l">
              <a:lnSpc>
                <a:spcPct val="130000"/>
              </a:lnSpc>
              <a:spcBef>
                <a:spcPts val="0"/>
              </a:spcBef>
              <a:spcAft>
                <a:spcPts val="0"/>
              </a:spcAft>
              <a:buSzPts val="1400"/>
              <a:buFont typeface="Livvic"/>
              <a:buChar char="●"/>
            </a:pPr>
            <a:r>
              <a:rPr lang="en">
                <a:latin typeface="Livvic"/>
                <a:ea typeface="Livvic"/>
                <a:cs typeface="Livvic"/>
                <a:sym typeface="Livvic"/>
              </a:rPr>
              <a:t>Amazon music LIVE</a:t>
            </a:r>
            <a:endParaRPr>
              <a:latin typeface="Livvic"/>
              <a:ea typeface="Livvic"/>
              <a:cs typeface="Livvic"/>
              <a:sym typeface="Livvic"/>
            </a:endParaRPr>
          </a:p>
        </p:txBody>
      </p:sp>
      <p:grpSp>
        <p:nvGrpSpPr>
          <p:cNvPr id="474" name="Google Shape;474;p46"/>
          <p:cNvGrpSpPr/>
          <p:nvPr/>
        </p:nvGrpSpPr>
        <p:grpSpPr>
          <a:xfrm>
            <a:off x="-4391171" y="-3076874"/>
            <a:ext cx="6438041" cy="6236370"/>
            <a:chOff x="-3350602" y="-3018856"/>
            <a:chExt cx="8584055" cy="8315160"/>
          </a:xfrm>
        </p:grpSpPr>
        <p:sp>
          <p:nvSpPr>
            <p:cNvPr id="475" name="Google Shape;475;p46"/>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6" name="Google Shape;476;p46"/>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7" name="Google Shape;477;p46"/>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78" name="Google Shape;478;p46"/>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9" name="Google Shape;479;p46"/>
          <p:cNvSpPr txBox="1"/>
          <p:nvPr/>
        </p:nvSpPr>
        <p:spPr>
          <a:xfrm>
            <a:off x="1756050" y="4725000"/>
            <a:ext cx="30678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Podcasts</a:t>
            </a:r>
            <a:endParaRPr b="1">
              <a:latin typeface="Livvic"/>
              <a:ea typeface="Livvic"/>
              <a:cs typeface="Livvic"/>
              <a:sym typeface="Livvic"/>
            </a:endParaRPr>
          </a:p>
        </p:txBody>
      </p:sp>
      <p:sp>
        <p:nvSpPr>
          <p:cNvPr id="480" name="Google Shape;480;p46"/>
          <p:cNvSpPr txBox="1"/>
          <p:nvPr/>
        </p:nvSpPr>
        <p:spPr>
          <a:xfrm>
            <a:off x="4488975" y="4725000"/>
            <a:ext cx="30678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Unique Amazon Music LIVE</a:t>
            </a:r>
            <a:endParaRPr b="1">
              <a:latin typeface="Livvic"/>
              <a:ea typeface="Livvic"/>
              <a:cs typeface="Livvic"/>
              <a:sym typeface="Livvic"/>
            </a:endParaRPr>
          </a:p>
        </p:txBody>
      </p:sp>
      <p:pic>
        <p:nvPicPr>
          <p:cNvPr id="481" name="Google Shape;481;p46"/>
          <p:cNvPicPr preferRelativeResize="0"/>
          <p:nvPr/>
        </p:nvPicPr>
        <p:blipFill>
          <a:blip r:embed="rId3">
            <a:alphaModFix/>
          </a:blip>
          <a:stretch>
            <a:fillRect/>
          </a:stretch>
        </p:blipFill>
        <p:spPr>
          <a:xfrm>
            <a:off x="2652201" y="2085488"/>
            <a:ext cx="1275500" cy="2554775"/>
          </a:xfrm>
          <a:prstGeom prst="rect">
            <a:avLst/>
          </a:prstGeom>
          <a:noFill/>
          <a:ln>
            <a:noFill/>
          </a:ln>
        </p:spPr>
      </p:pic>
      <p:pic>
        <p:nvPicPr>
          <p:cNvPr id="482" name="Google Shape;482;p46"/>
          <p:cNvPicPr preferRelativeResize="0"/>
          <p:nvPr/>
        </p:nvPicPr>
        <p:blipFill>
          <a:blip r:embed="rId4">
            <a:alphaModFix/>
          </a:blip>
          <a:stretch>
            <a:fillRect/>
          </a:stretch>
        </p:blipFill>
        <p:spPr>
          <a:xfrm>
            <a:off x="4931775" y="3278026"/>
            <a:ext cx="2182200" cy="1227000"/>
          </a:xfrm>
          <a:prstGeom prst="roundRect">
            <a:avLst>
              <a:gd fmla="val 16667" name="adj"/>
            </a:avLst>
          </a:prstGeom>
          <a:noFill/>
          <a:ln cap="flat" cmpd="sng" w="2857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Evaluation of </a:t>
            </a:r>
            <a:r>
              <a:rPr lang="en" sz="3300">
                <a:solidFill>
                  <a:srgbClr val="FF9900"/>
                </a:solidFill>
                <a:latin typeface="Montserrat Black"/>
                <a:ea typeface="Montserrat Black"/>
                <a:cs typeface="Montserrat Black"/>
                <a:sym typeface="Montserrat Black"/>
              </a:rPr>
              <a:t>Music</a:t>
            </a:r>
            <a:endParaRPr sz="2700">
              <a:solidFill>
                <a:srgbClr val="FF9900"/>
              </a:solidFill>
              <a:latin typeface="Montserrat Black"/>
              <a:ea typeface="Montserrat Black"/>
              <a:cs typeface="Montserrat Black"/>
              <a:sym typeface="Montserrat Black"/>
            </a:endParaRPr>
          </a:p>
        </p:txBody>
      </p:sp>
      <p:sp>
        <p:nvSpPr>
          <p:cNvPr id="488" name="Google Shape;488;p47"/>
          <p:cNvSpPr txBox="1"/>
          <p:nvPr/>
        </p:nvSpPr>
        <p:spPr>
          <a:xfrm>
            <a:off x="1080900" y="1979100"/>
            <a:ext cx="6982200" cy="20364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900">
                <a:latin typeface="Livvic"/>
                <a:ea typeface="Livvic"/>
                <a:cs typeface="Livvic"/>
                <a:sym typeface="Livvic"/>
              </a:rPr>
              <a:t>Evaluation</a:t>
            </a:r>
            <a:endParaRPr b="1" sz="1900">
              <a:latin typeface="Livvic"/>
              <a:ea typeface="Livvic"/>
              <a:cs typeface="Livvic"/>
              <a:sym typeface="Livvic"/>
            </a:endParaRPr>
          </a:p>
          <a:p>
            <a:pPr indent="0" lvl="0" marL="0" marR="0" rtl="0" algn="ctr">
              <a:lnSpc>
                <a:spcPct val="130000"/>
              </a:lnSpc>
              <a:spcBef>
                <a:spcPts val="0"/>
              </a:spcBef>
              <a:spcAft>
                <a:spcPts val="0"/>
              </a:spcAft>
              <a:buNone/>
            </a:pPr>
            <a:r>
              <a:t/>
            </a:r>
            <a:endParaRPr b="1" sz="1900">
              <a:latin typeface="Livvic"/>
              <a:ea typeface="Livvic"/>
              <a:cs typeface="Livvic"/>
              <a:sym typeface="Livvic"/>
            </a:endParaRPr>
          </a:p>
          <a:p>
            <a:pPr indent="0" lvl="0" marL="0" marR="0" rtl="0" algn="ctr">
              <a:lnSpc>
                <a:spcPct val="130000"/>
              </a:lnSpc>
              <a:spcBef>
                <a:spcPts val="0"/>
              </a:spcBef>
              <a:spcAft>
                <a:spcPts val="0"/>
              </a:spcAft>
              <a:buNone/>
            </a:pPr>
            <a:r>
              <a:rPr lang="en" sz="1600">
                <a:latin typeface="Livvic"/>
                <a:ea typeface="Livvic"/>
                <a:cs typeface="Livvic"/>
                <a:sym typeface="Livvic"/>
              </a:rPr>
              <a:t>Amazon differentiates themselves in the music streaming industry by </a:t>
            </a:r>
            <a:r>
              <a:rPr b="1" lang="en" sz="1600">
                <a:latin typeface="Livvic"/>
                <a:ea typeface="Livvic"/>
                <a:cs typeface="Livvic"/>
                <a:sym typeface="Livvic"/>
              </a:rPr>
              <a:t>signing exclusive content</a:t>
            </a:r>
            <a:r>
              <a:rPr lang="en" sz="1600">
                <a:latin typeface="Livvic"/>
                <a:ea typeface="Livvic"/>
                <a:cs typeface="Livvic"/>
                <a:sym typeface="Livvic"/>
              </a:rPr>
              <a:t> and </a:t>
            </a:r>
            <a:r>
              <a:rPr b="1" lang="en" sz="1600">
                <a:latin typeface="Livvic"/>
                <a:ea typeface="Livvic"/>
                <a:cs typeface="Livvic"/>
                <a:sym typeface="Livvic"/>
              </a:rPr>
              <a:t>creating content of their own</a:t>
            </a:r>
            <a:r>
              <a:rPr lang="en" sz="1600">
                <a:latin typeface="Livvic"/>
                <a:ea typeface="Livvic"/>
                <a:cs typeface="Livvic"/>
                <a:sym typeface="Livvic"/>
              </a:rPr>
              <a:t>, shifting the platform to an </a:t>
            </a:r>
            <a:r>
              <a:rPr lang="en" sz="1600" u="sng">
                <a:latin typeface="Livvic"/>
                <a:ea typeface="Livvic"/>
                <a:cs typeface="Livvic"/>
                <a:sym typeface="Livvic"/>
              </a:rPr>
              <a:t>audio entertainment hub</a:t>
            </a:r>
            <a:r>
              <a:rPr lang="en" sz="1600">
                <a:latin typeface="Livvic"/>
                <a:ea typeface="Livvic"/>
                <a:cs typeface="Livvic"/>
                <a:sym typeface="Livvic"/>
              </a:rPr>
              <a:t>.</a:t>
            </a:r>
            <a:endParaRPr sz="1600">
              <a:latin typeface="Livvic"/>
              <a:ea typeface="Livvic"/>
              <a:cs typeface="Livvic"/>
              <a:sym typeface="Livvic"/>
            </a:endParaRPr>
          </a:p>
          <a:p>
            <a:pPr indent="0" lvl="0" marL="0" marR="0" rtl="0" algn="l">
              <a:lnSpc>
                <a:spcPct val="130000"/>
              </a:lnSpc>
              <a:spcBef>
                <a:spcPts val="0"/>
              </a:spcBef>
              <a:spcAft>
                <a:spcPts val="0"/>
              </a:spcAft>
              <a:buNone/>
            </a:pPr>
            <a:r>
              <a:t/>
            </a:r>
            <a:endParaRPr sz="1600">
              <a:latin typeface="Livvic"/>
              <a:ea typeface="Livvic"/>
              <a:cs typeface="Livvic"/>
              <a:sym typeface="Livvic"/>
            </a:endParaRPr>
          </a:p>
        </p:txBody>
      </p:sp>
      <p:sp>
        <p:nvSpPr>
          <p:cNvPr id="489" name="Google Shape;489;p47"/>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0" name="Google Shape;490;p47"/>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91" name="Google Shape;491;p47"/>
          <p:cNvGrpSpPr/>
          <p:nvPr/>
        </p:nvGrpSpPr>
        <p:grpSpPr>
          <a:xfrm>
            <a:off x="-4391171" y="-3076874"/>
            <a:ext cx="6438041" cy="6236370"/>
            <a:chOff x="-3350602" y="-3018856"/>
            <a:chExt cx="8584055" cy="8315160"/>
          </a:xfrm>
        </p:grpSpPr>
        <p:sp>
          <p:nvSpPr>
            <p:cNvPr id="492" name="Google Shape;492;p47"/>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3" name="Google Shape;493;p47"/>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4" name="Google Shape;494;p47"/>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95" name="Google Shape;495;p47"/>
          <p:cNvGrpSpPr/>
          <p:nvPr/>
        </p:nvGrpSpPr>
        <p:grpSpPr>
          <a:xfrm>
            <a:off x="4273695" y="1139331"/>
            <a:ext cx="596600" cy="577198"/>
            <a:chOff x="-59029025" y="3711650"/>
            <a:chExt cx="316650" cy="315875"/>
          </a:xfrm>
        </p:grpSpPr>
        <p:sp>
          <p:nvSpPr>
            <p:cNvPr id="496" name="Google Shape;496;p4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8"/>
          <p:cNvPicPr preferRelativeResize="0"/>
          <p:nvPr/>
        </p:nvPicPr>
        <p:blipFill rotWithShape="1">
          <a:blip r:embed="rId3">
            <a:alphaModFix/>
          </a:blip>
          <a:srcRect b="0" l="12323" r="11982" t="12041"/>
          <a:stretch/>
        </p:blipFill>
        <p:spPr>
          <a:xfrm>
            <a:off x="2929689" y="1983376"/>
            <a:ext cx="3284624" cy="2698997"/>
          </a:xfrm>
          <a:prstGeom prst="rect">
            <a:avLst/>
          </a:prstGeom>
          <a:noFill/>
          <a:ln>
            <a:noFill/>
          </a:ln>
        </p:spPr>
      </p:pic>
      <p:sp>
        <p:nvSpPr>
          <p:cNvPr id="508" name="Google Shape;508;p48"/>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9" name="Google Shape;509;p48"/>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10" name="Google Shape;510;p48"/>
          <p:cNvGrpSpPr/>
          <p:nvPr/>
        </p:nvGrpSpPr>
        <p:grpSpPr>
          <a:xfrm>
            <a:off x="-4391171" y="-3076874"/>
            <a:ext cx="6438041" cy="6236370"/>
            <a:chOff x="-3350602" y="-3018856"/>
            <a:chExt cx="8584055" cy="8315160"/>
          </a:xfrm>
        </p:grpSpPr>
        <p:sp>
          <p:nvSpPr>
            <p:cNvPr id="511" name="Google Shape;511;p48"/>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2" name="Google Shape;512;p48"/>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3" name="Google Shape;513;p48"/>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4" name="Google Shape;514;p48"/>
          <p:cNvSpPr txBox="1"/>
          <p:nvPr/>
        </p:nvSpPr>
        <p:spPr>
          <a:xfrm>
            <a:off x="1080900" y="997213"/>
            <a:ext cx="6982200" cy="8451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a:latin typeface="Livvic"/>
                <a:ea typeface="Livvic"/>
                <a:cs typeface="Livvic"/>
                <a:sym typeface="Livvic"/>
              </a:rPr>
              <a:t>Market Focus</a:t>
            </a:r>
            <a:r>
              <a:rPr lang="en">
                <a:latin typeface="Livvic"/>
                <a:ea typeface="Livvic"/>
                <a:cs typeface="Livvic"/>
                <a:sym typeface="Livvic"/>
              </a:rPr>
              <a:t>: </a:t>
            </a:r>
            <a:r>
              <a:rPr lang="en">
                <a:latin typeface="Livvic"/>
                <a:ea typeface="Livvic"/>
                <a:cs typeface="Livvic"/>
                <a:sym typeface="Livvic"/>
              </a:rPr>
              <a:t>Over-The-Top Streaming → Video Streaming</a:t>
            </a:r>
            <a:endParaRPr>
              <a:latin typeface="Livvic"/>
              <a:ea typeface="Livvic"/>
              <a:cs typeface="Livvic"/>
              <a:sym typeface="Livvic"/>
            </a:endParaRPr>
          </a:p>
          <a:p>
            <a:pPr indent="0" lvl="0" marL="0" marR="0" rtl="0" algn="l">
              <a:lnSpc>
                <a:spcPct val="130000"/>
              </a:lnSpc>
              <a:spcBef>
                <a:spcPts val="0"/>
              </a:spcBef>
              <a:spcAft>
                <a:spcPts val="0"/>
              </a:spcAft>
              <a:buNone/>
            </a:pPr>
            <a:r>
              <a:rPr b="1" lang="en">
                <a:latin typeface="Livvic"/>
                <a:ea typeface="Livvic"/>
                <a:cs typeface="Livvic"/>
                <a:sym typeface="Livvic"/>
              </a:rPr>
              <a:t>Competencies</a:t>
            </a:r>
            <a:r>
              <a:rPr lang="en">
                <a:latin typeface="Livvic"/>
                <a:ea typeface="Livvic"/>
                <a:cs typeface="Livvic"/>
                <a:sym typeface="Livvic"/>
              </a:rPr>
              <a:t>: Quality Control, Unique Product &amp; Innovation</a:t>
            </a:r>
            <a:endParaRPr>
              <a:latin typeface="Livvic"/>
              <a:ea typeface="Livvic"/>
              <a:cs typeface="Livvic"/>
              <a:sym typeface="Livvic"/>
            </a:endParaRPr>
          </a:p>
          <a:p>
            <a:pPr indent="0" lvl="0" marL="0" marR="0" rtl="0" algn="l">
              <a:lnSpc>
                <a:spcPct val="130000"/>
              </a:lnSpc>
              <a:spcBef>
                <a:spcPts val="0"/>
              </a:spcBef>
              <a:spcAft>
                <a:spcPts val="0"/>
              </a:spcAft>
              <a:buNone/>
            </a:pPr>
            <a:r>
              <a:rPr b="1" lang="en">
                <a:latin typeface="Livvic"/>
                <a:ea typeface="Livvic"/>
                <a:cs typeface="Livvic"/>
                <a:sym typeface="Livvic"/>
              </a:rPr>
              <a:t>Appropriability Regime</a:t>
            </a:r>
            <a:r>
              <a:rPr lang="en">
                <a:latin typeface="Livvic"/>
                <a:ea typeface="Livvic"/>
                <a:cs typeface="Livvic"/>
                <a:sym typeface="Livvic"/>
              </a:rPr>
              <a:t>: Moderate</a:t>
            </a:r>
            <a:endParaRPr>
              <a:latin typeface="Livvic"/>
              <a:ea typeface="Livvic"/>
              <a:cs typeface="Livvic"/>
              <a:sym typeface="Livvic"/>
            </a:endParaRPr>
          </a:p>
        </p:txBody>
      </p:sp>
      <p:sp>
        <p:nvSpPr>
          <p:cNvPr id="515" name="Google Shape;515;p48"/>
          <p:cNvSpPr txBox="1"/>
          <p:nvPr/>
        </p:nvSpPr>
        <p:spPr>
          <a:xfrm>
            <a:off x="2707200" y="4702950"/>
            <a:ext cx="37296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Industry Stage</a:t>
            </a:r>
            <a:endParaRPr b="1">
              <a:latin typeface="Livvic"/>
              <a:ea typeface="Livvic"/>
              <a:cs typeface="Livvic"/>
              <a:sym typeface="Livvic"/>
            </a:endParaRPr>
          </a:p>
        </p:txBody>
      </p:sp>
      <p:pic>
        <p:nvPicPr>
          <p:cNvPr id="516" name="Google Shape;516;p48"/>
          <p:cNvPicPr preferRelativeResize="0"/>
          <p:nvPr/>
        </p:nvPicPr>
        <p:blipFill>
          <a:blip r:embed="rId4">
            <a:alphaModFix/>
          </a:blip>
          <a:stretch>
            <a:fillRect/>
          </a:stretch>
        </p:blipFill>
        <p:spPr>
          <a:xfrm>
            <a:off x="3388575" y="238875"/>
            <a:ext cx="2366851" cy="728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9"/>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2" name="Google Shape;522;p49"/>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Video </a:t>
            </a:r>
            <a:r>
              <a:rPr lang="en" sz="3300">
                <a:solidFill>
                  <a:schemeClr val="dk1"/>
                </a:solidFill>
                <a:latin typeface="Montserrat Black"/>
                <a:ea typeface="Montserrat Black"/>
                <a:cs typeface="Montserrat Black"/>
                <a:sym typeface="Montserrat Black"/>
              </a:rPr>
              <a:t>Competitors</a:t>
            </a:r>
            <a:endParaRPr sz="2700">
              <a:solidFill>
                <a:srgbClr val="FF9900"/>
              </a:solidFill>
              <a:latin typeface="Montserrat Black"/>
              <a:ea typeface="Montserrat Black"/>
              <a:cs typeface="Montserrat Black"/>
              <a:sym typeface="Montserrat Black"/>
            </a:endParaRPr>
          </a:p>
        </p:txBody>
      </p:sp>
      <p:sp>
        <p:nvSpPr>
          <p:cNvPr id="523" name="Google Shape;523;p49"/>
          <p:cNvSpPr txBox="1"/>
          <p:nvPr/>
        </p:nvSpPr>
        <p:spPr>
          <a:xfrm>
            <a:off x="1080900" y="1041475"/>
            <a:ext cx="7687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The Video/Streaming space is heavily challenged by </a:t>
            </a:r>
            <a:r>
              <a:rPr b="1" lang="en">
                <a:latin typeface="Livvic"/>
                <a:ea typeface="Livvic"/>
                <a:cs typeface="Livvic"/>
                <a:sym typeface="Livvic"/>
              </a:rPr>
              <a:t>Competitors</a:t>
            </a:r>
            <a:r>
              <a:rPr lang="en">
                <a:latin typeface="Livvic"/>
                <a:ea typeface="Livvic"/>
                <a:cs typeface="Livvic"/>
                <a:sym typeface="Livvic"/>
              </a:rPr>
              <a:t>.</a:t>
            </a:r>
            <a:endParaRPr>
              <a:latin typeface="Livvic"/>
              <a:ea typeface="Livvic"/>
              <a:cs typeface="Livvic"/>
              <a:sym typeface="Livvic"/>
            </a:endParaRPr>
          </a:p>
        </p:txBody>
      </p:sp>
      <p:grpSp>
        <p:nvGrpSpPr>
          <p:cNvPr id="524" name="Google Shape;524;p49"/>
          <p:cNvGrpSpPr/>
          <p:nvPr/>
        </p:nvGrpSpPr>
        <p:grpSpPr>
          <a:xfrm>
            <a:off x="-4391171" y="-3076874"/>
            <a:ext cx="6438041" cy="6236370"/>
            <a:chOff x="-3350602" y="-3018856"/>
            <a:chExt cx="8584055" cy="8315160"/>
          </a:xfrm>
        </p:grpSpPr>
        <p:sp>
          <p:nvSpPr>
            <p:cNvPr id="525" name="Google Shape;525;p49"/>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6" name="Google Shape;526;p49"/>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7" name="Google Shape;527;p49"/>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28" name="Google Shape;528;p49"/>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9" name="Google Shape;529;p49"/>
          <p:cNvSpPr txBox="1"/>
          <p:nvPr/>
        </p:nvSpPr>
        <p:spPr>
          <a:xfrm>
            <a:off x="3803106" y="4405750"/>
            <a:ext cx="1537800" cy="458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sz="1100" u="sng">
                <a:solidFill>
                  <a:srgbClr val="FF9900"/>
                </a:solidFill>
                <a:latin typeface="Roboto"/>
                <a:ea typeface="Roboto"/>
                <a:cs typeface="Roboto"/>
                <a:sym typeface="Roboto"/>
              </a:rPr>
              <a:t>Parrot Analytics, 2022</a:t>
            </a:r>
            <a:endParaRPr b="1" sz="1100">
              <a:solidFill>
                <a:srgbClr val="FF9900"/>
              </a:solidFill>
              <a:latin typeface="Roboto"/>
              <a:ea typeface="Roboto"/>
              <a:cs typeface="Roboto"/>
              <a:sym typeface="Roboto"/>
            </a:endParaRPr>
          </a:p>
          <a:p>
            <a:pPr indent="0" lvl="0" marL="0" marR="0" rtl="0" algn="l">
              <a:lnSpc>
                <a:spcPct val="130000"/>
              </a:lnSpc>
              <a:spcBef>
                <a:spcPts val="0"/>
              </a:spcBef>
              <a:spcAft>
                <a:spcPts val="0"/>
              </a:spcAft>
              <a:buNone/>
            </a:pPr>
            <a:r>
              <a:t/>
            </a:r>
            <a:endParaRPr b="1" sz="1100">
              <a:solidFill>
                <a:srgbClr val="FF9900"/>
              </a:solidFill>
              <a:latin typeface="Roboto"/>
              <a:ea typeface="Roboto"/>
              <a:cs typeface="Roboto"/>
              <a:sym typeface="Roboto"/>
            </a:endParaRPr>
          </a:p>
        </p:txBody>
      </p:sp>
      <p:pic>
        <p:nvPicPr>
          <p:cNvPr id="530" name="Google Shape;530;p49"/>
          <p:cNvPicPr preferRelativeResize="0"/>
          <p:nvPr/>
        </p:nvPicPr>
        <p:blipFill rotWithShape="1">
          <a:blip r:embed="rId3">
            <a:alphaModFix/>
          </a:blip>
          <a:srcRect b="9082" l="0" r="0" t="0"/>
          <a:stretch/>
        </p:blipFill>
        <p:spPr>
          <a:xfrm>
            <a:off x="3089100" y="1490900"/>
            <a:ext cx="2965800" cy="2855700"/>
          </a:xfrm>
          <a:prstGeom prst="roundRect">
            <a:avLst>
              <a:gd fmla="val 16667" name="adj"/>
            </a:avLst>
          </a:prstGeom>
          <a:noFill/>
          <a:ln cap="flat" cmpd="sng" w="28575">
            <a:solidFill>
              <a:srgbClr val="FEAC0D"/>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0"/>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6" name="Google Shape;536;p50"/>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Video </a:t>
            </a:r>
            <a:r>
              <a:rPr lang="en" sz="3300">
                <a:solidFill>
                  <a:schemeClr val="dk1"/>
                </a:solidFill>
                <a:latin typeface="Montserrat Black"/>
                <a:ea typeface="Montserrat Black"/>
                <a:cs typeface="Montserrat Black"/>
                <a:sym typeface="Montserrat Black"/>
              </a:rPr>
              <a:t>Competitors</a:t>
            </a:r>
            <a:endParaRPr sz="2700">
              <a:solidFill>
                <a:srgbClr val="FF9900"/>
              </a:solidFill>
              <a:latin typeface="Montserrat Black"/>
              <a:ea typeface="Montserrat Black"/>
              <a:cs typeface="Montserrat Black"/>
              <a:sym typeface="Montserrat Black"/>
            </a:endParaRPr>
          </a:p>
        </p:txBody>
      </p:sp>
      <p:sp>
        <p:nvSpPr>
          <p:cNvPr id="537" name="Google Shape;537;p50"/>
          <p:cNvSpPr txBox="1"/>
          <p:nvPr/>
        </p:nvSpPr>
        <p:spPr>
          <a:xfrm>
            <a:off x="1080900" y="1041475"/>
            <a:ext cx="7687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Main Competitors include:</a:t>
            </a:r>
            <a:endParaRPr>
              <a:latin typeface="Livvic"/>
              <a:ea typeface="Livvic"/>
              <a:cs typeface="Livvic"/>
              <a:sym typeface="Livvic"/>
            </a:endParaRPr>
          </a:p>
        </p:txBody>
      </p:sp>
      <p:grpSp>
        <p:nvGrpSpPr>
          <p:cNvPr id="538" name="Google Shape;538;p50"/>
          <p:cNvGrpSpPr/>
          <p:nvPr/>
        </p:nvGrpSpPr>
        <p:grpSpPr>
          <a:xfrm>
            <a:off x="-4391171" y="-3076874"/>
            <a:ext cx="6438041" cy="6236370"/>
            <a:chOff x="-3350602" y="-3018856"/>
            <a:chExt cx="8584055" cy="8315160"/>
          </a:xfrm>
        </p:grpSpPr>
        <p:sp>
          <p:nvSpPr>
            <p:cNvPr id="539" name="Google Shape;539;p50"/>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0" name="Google Shape;540;p50"/>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1" name="Google Shape;541;p50"/>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42" name="Google Shape;542;p50"/>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543" name="Google Shape;543;p50"/>
          <p:cNvPicPr preferRelativeResize="0"/>
          <p:nvPr/>
        </p:nvPicPr>
        <p:blipFill>
          <a:blip r:embed="rId3">
            <a:alphaModFix/>
          </a:blip>
          <a:stretch>
            <a:fillRect/>
          </a:stretch>
        </p:blipFill>
        <p:spPr>
          <a:xfrm>
            <a:off x="1772847" y="1997292"/>
            <a:ext cx="2737025" cy="1148901"/>
          </a:xfrm>
          <a:prstGeom prst="rect">
            <a:avLst/>
          </a:prstGeom>
          <a:noFill/>
          <a:ln>
            <a:noFill/>
          </a:ln>
        </p:spPr>
      </p:pic>
      <p:pic>
        <p:nvPicPr>
          <p:cNvPr id="544" name="Google Shape;544;p50"/>
          <p:cNvPicPr preferRelativeResize="0"/>
          <p:nvPr/>
        </p:nvPicPr>
        <p:blipFill>
          <a:blip r:embed="rId4">
            <a:alphaModFix/>
          </a:blip>
          <a:stretch>
            <a:fillRect/>
          </a:stretch>
        </p:blipFill>
        <p:spPr>
          <a:xfrm>
            <a:off x="4970275" y="1771650"/>
            <a:ext cx="2400875" cy="1600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1"/>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0" name="Google Shape;550;p51"/>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Potential </a:t>
            </a:r>
            <a:r>
              <a:rPr lang="en" sz="3300">
                <a:solidFill>
                  <a:schemeClr val="dk1"/>
                </a:solidFill>
                <a:latin typeface="Montserrat Black"/>
                <a:ea typeface="Montserrat Black"/>
                <a:cs typeface="Montserrat Black"/>
                <a:sym typeface="Montserrat Black"/>
              </a:rPr>
              <a:t>Changes</a:t>
            </a:r>
            <a:endParaRPr sz="2700">
              <a:solidFill>
                <a:schemeClr val="dk1"/>
              </a:solidFill>
              <a:latin typeface="Montserrat Black"/>
              <a:ea typeface="Montserrat Black"/>
              <a:cs typeface="Montserrat Black"/>
              <a:sym typeface="Montserrat Black"/>
            </a:endParaRPr>
          </a:p>
        </p:txBody>
      </p:sp>
      <p:grpSp>
        <p:nvGrpSpPr>
          <p:cNvPr id="551" name="Google Shape;551;p51"/>
          <p:cNvGrpSpPr/>
          <p:nvPr/>
        </p:nvGrpSpPr>
        <p:grpSpPr>
          <a:xfrm>
            <a:off x="-4391171" y="-3076874"/>
            <a:ext cx="6438041" cy="6236370"/>
            <a:chOff x="-3350602" y="-3018856"/>
            <a:chExt cx="8584055" cy="8315160"/>
          </a:xfrm>
        </p:grpSpPr>
        <p:sp>
          <p:nvSpPr>
            <p:cNvPr id="552" name="Google Shape;552;p51"/>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3" name="Google Shape;553;p51"/>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4" name="Google Shape;554;p51"/>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55" name="Google Shape;555;p51"/>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6" name="Google Shape;556;p51"/>
          <p:cNvSpPr/>
          <p:nvPr/>
        </p:nvSpPr>
        <p:spPr>
          <a:xfrm>
            <a:off x="1329900" y="1880550"/>
            <a:ext cx="6484200" cy="13824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Montserrat Black"/>
                <a:ea typeface="Montserrat Black"/>
                <a:cs typeface="Montserrat Black"/>
                <a:sym typeface="Montserrat Black"/>
              </a:rPr>
              <a:t>There will be an increased focus on </a:t>
            </a:r>
            <a:r>
              <a:rPr lang="en" sz="2500">
                <a:solidFill>
                  <a:srgbClr val="FF9900"/>
                </a:solidFill>
                <a:latin typeface="Montserrat Black"/>
                <a:ea typeface="Montserrat Black"/>
                <a:cs typeface="Montserrat Black"/>
                <a:sym typeface="Montserrat Black"/>
              </a:rPr>
              <a:t>exclusive </a:t>
            </a:r>
            <a:r>
              <a:rPr lang="en" sz="2500">
                <a:solidFill>
                  <a:schemeClr val="dk1"/>
                </a:solidFill>
                <a:latin typeface="Montserrat Black"/>
                <a:ea typeface="Montserrat Black"/>
                <a:cs typeface="Montserrat Black"/>
                <a:sym typeface="Montserrat Black"/>
              </a:rPr>
              <a:t>&amp; </a:t>
            </a:r>
            <a:r>
              <a:rPr lang="en" sz="2500">
                <a:solidFill>
                  <a:srgbClr val="FF9900"/>
                </a:solidFill>
                <a:latin typeface="Montserrat Black"/>
                <a:ea typeface="Montserrat Black"/>
                <a:cs typeface="Montserrat Black"/>
                <a:sym typeface="Montserrat Black"/>
              </a:rPr>
              <a:t>original content</a:t>
            </a:r>
            <a:r>
              <a:rPr lang="en" sz="2500">
                <a:solidFill>
                  <a:schemeClr val="dk1"/>
                </a:solidFill>
                <a:latin typeface="Montserrat Black"/>
                <a:ea typeface="Montserrat Black"/>
                <a:cs typeface="Montserrat Black"/>
                <a:sym typeface="Montserrat Black"/>
              </a:rPr>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2"/>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2" name="Google Shape;562;p52"/>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63" name="Google Shape;563;p52"/>
          <p:cNvGrpSpPr/>
          <p:nvPr/>
        </p:nvGrpSpPr>
        <p:grpSpPr>
          <a:xfrm>
            <a:off x="-4391171" y="-3076874"/>
            <a:ext cx="6438041" cy="6236370"/>
            <a:chOff x="-3350602" y="-3018856"/>
            <a:chExt cx="8584055" cy="8315160"/>
          </a:xfrm>
        </p:grpSpPr>
        <p:sp>
          <p:nvSpPr>
            <p:cNvPr id="564" name="Google Shape;564;p52"/>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5" name="Google Shape;565;p52"/>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6" name="Google Shape;566;p52"/>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67" name="Google Shape;567;p52"/>
          <p:cNvSpPr txBox="1"/>
          <p:nvPr/>
        </p:nvSpPr>
        <p:spPr>
          <a:xfrm>
            <a:off x="887250" y="299550"/>
            <a:ext cx="7369500" cy="546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100">
                <a:solidFill>
                  <a:schemeClr val="dk1"/>
                </a:solidFill>
                <a:latin typeface="Montserrat Black"/>
                <a:ea typeface="Montserrat Black"/>
                <a:cs typeface="Montserrat Black"/>
                <a:sym typeface="Montserrat Black"/>
              </a:rPr>
              <a:t>Alliances</a:t>
            </a:r>
            <a:endParaRPr sz="2500">
              <a:solidFill>
                <a:schemeClr val="dk1"/>
              </a:solidFill>
              <a:latin typeface="Montserrat Black"/>
              <a:ea typeface="Montserrat Black"/>
              <a:cs typeface="Montserrat Black"/>
              <a:sym typeface="Montserrat Black"/>
            </a:endParaRPr>
          </a:p>
        </p:txBody>
      </p:sp>
      <p:pic>
        <p:nvPicPr>
          <p:cNvPr id="568" name="Google Shape;568;p52"/>
          <p:cNvPicPr preferRelativeResize="0"/>
          <p:nvPr/>
        </p:nvPicPr>
        <p:blipFill>
          <a:blip r:embed="rId3">
            <a:alphaModFix/>
          </a:blip>
          <a:stretch>
            <a:fillRect/>
          </a:stretch>
        </p:blipFill>
        <p:spPr>
          <a:xfrm>
            <a:off x="664301" y="963350"/>
            <a:ext cx="671949" cy="923374"/>
          </a:xfrm>
          <a:prstGeom prst="rect">
            <a:avLst/>
          </a:prstGeom>
          <a:noFill/>
          <a:ln>
            <a:noFill/>
          </a:ln>
        </p:spPr>
      </p:pic>
      <p:pic>
        <p:nvPicPr>
          <p:cNvPr id="569" name="Google Shape;569;p52"/>
          <p:cNvPicPr preferRelativeResize="0"/>
          <p:nvPr/>
        </p:nvPicPr>
        <p:blipFill>
          <a:blip r:embed="rId4">
            <a:alphaModFix/>
          </a:blip>
          <a:stretch>
            <a:fillRect/>
          </a:stretch>
        </p:blipFill>
        <p:spPr>
          <a:xfrm>
            <a:off x="3833063" y="963360"/>
            <a:ext cx="1477868" cy="831300"/>
          </a:xfrm>
          <a:prstGeom prst="rect">
            <a:avLst/>
          </a:prstGeom>
          <a:noFill/>
          <a:ln>
            <a:noFill/>
          </a:ln>
        </p:spPr>
      </p:pic>
      <p:pic>
        <p:nvPicPr>
          <p:cNvPr id="570" name="Google Shape;570;p52"/>
          <p:cNvPicPr preferRelativeResize="0"/>
          <p:nvPr/>
        </p:nvPicPr>
        <p:blipFill>
          <a:blip r:embed="rId5">
            <a:alphaModFix/>
          </a:blip>
          <a:stretch>
            <a:fillRect/>
          </a:stretch>
        </p:blipFill>
        <p:spPr>
          <a:xfrm>
            <a:off x="5699950" y="1157025"/>
            <a:ext cx="611773" cy="637624"/>
          </a:xfrm>
          <a:prstGeom prst="rect">
            <a:avLst/>
          </a:prstGeom>
          <a:noFill/>
          <a:ln>
            <a:noFill/>
          </a:ln>
        </p:spPr>
      </p:pic>
      <p:pic>
        <p:nvPicPr>
          <p:cNvPr id="571" name="Google Shape;571;p52"/>
          <p:cNvPicPr preferRelativeResize="0"/>
          <p:nvPr/>
        </p:nvPicPr>
        <p:blipFill>
          <a:blip r:embed="rId6">
            <a:alphaModFix/>
          </a:blip>
          <a:stretch>
            <a:fillRect/>
          </a:stretch>
        </p:blipFill>
        <p:spPr>
          <a:xfrm>
            <a:off x="6700750" y="1282138"/>
            <a:ext cx="2300605" cy="285775"/>
          </a:xfrm>
          <a:prstGeom prst="rect">
            <a:avLst/>
          </a:prstGeom>
          <a:noFill/>
          <a:ln>
            <a:noFill/>
          </a:ln>
        </p:spPr>
      </p:pic>
      <p:pic>
        <p:nvPicPr>
          <p:cNvPr id="572" name="Google Shape;572;p52"/>
          <p:cNvPicPr preferRelativeResize="0"/>
          <p:nvPr/>
        </p:nvPicPr>
        <p:blipFill>
          <a:blip r:embed="rId7">
            <a:alphaModFix/>
          </a:blip>
          <a:stretch>
            <a:fillRect/>
          </a:stretch>
        </p:blipFill>
        <p:spPr>
          <a:xfrm>
            <a:off x="1804823" y="1039962"/>
            <a:ext cx="1559700" cy="770150"/>
          </a:xfrm>
          <a:prstGeom prst="rect">
            <a:avLst/>
          </a:prstGeom>
          <a:noFill/>
          <a:ln>
            <a:noFill/>
          </a:ln>
        </p:spPr>
      </p:pic>
      <p:graphicFrame>
        <p:nvGraphicFramePr>
          <p:cNvPr id="573" name="Google Shape;573;p52"/>
          <p:cNvGraphicFramePr/>
          <p:nvPr/>
        </p:nvGraphicFramePr>
        <p:xfrm>
          <a:off x="981200" y="2056025"/>
          <a:ext cx="3000000" cy="3000000"/>
        </p:xfrm>
        <a:graphic>
          <a:graphicData uri="http://schemas.openxmlformats.org/drawingml/2006/table">
            <a:tbl>
              <a:tblPr>
                <a:noFill/>
                <a:tableStyleId>{F7A47348-84AB-4F44-8232-40335ED90AA2}</a:tableStyleId>
              </a:tblPr>
              <a:tblGrid>
                <a:gridCol w="2860375"/>
                <a:gridCol w="2823525"/>
                <a:gridCol w="1497700"/>
              </a:tblGrid>
              <a:tr h="414125">
                <a:tc>
                  <a:txBody>
                    <a:bodyPr/>
                    <a:lstStyle/>
                    <a:p>
                      <a:pPr indent="0" lvl="0" marL="0" rtl="0" algn="ctr">
                        <a:lnSpc>
                          <a:spcPct val="100000"/>
                        </a:lnSpc>
                        <a:spcBef>
                          <a:spcPts val="1200"/>
                        </a:spcBef>
                        <a:spcAft>
                          <a:spcPts val="0"/>
                        </a:spcAft>
                        <a:buNone/>
                      </a:pPr>
                      <a:r>
                        <a:rPr b="1" lang="en" sz="1000">
                          <a:latin typeface="Livvic"/>
                          <a:ea typeface="Livvic"/>
                          <a:cs typeface="Livvic"/>
                          <a:sym typeface="Livvic"/>
                        </a:rPr>
                        <a:t>Company</a:t>
                      </a:r>
                      <a:endParaRPr b="1"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F9CB9C"/>
                    </a:solidFill>
                  </a:tcPr>
                </a:tc>
                <a:tc>
                  <a:txBody>
                    <a:bodyPr/>
                    <a:lstStyle/>
                    <a:p>
                      <a:pPr indent="0" lvl="0" marL="0" rtl="0" algn="ctr">
                        <a:lnSpc>
                          <a:spcPct val="100000"/>
                        </a:lnSpc>
                        <a:spcBef>
                          <a:spcPts val="1200"/>
                        </a:spcBef>
                        <a:spcAft>
                          <a:spcPts val="0"/>
                        </a:spcAft>
                        <a:buNone/>
                      </a:pPr>
                      <a:r>
                        <a:rPr b="1" lang="en" sz="1000">
                          <a:latin typeface="Livvic"/>
                          <a:ea typeface="Livvic"/>
                          <a:cs typeface="Livvic"/>
                          <a:sym typeface="Livvic"/>
                        </a:rPr>
                        <a:t>Revenue</a:t>
                      </a:r>
                      <a:endParaRPr b="1"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F9CB9C"/>
                    </a:solidFill>
                  </a:tcPr>
                </a:tc>
                <a:tc>
                  <a:txBody>
                    <a:bodyPr/>
                    <a:lstStyle/>
                    <a:p>
                      <a:pPr indent="0" lvl="0" marL="0" rtl="0" algn="ctr">
                        <a:lnSpc>
                          <a:spcPct val="100000"/>
                        </a:lnSpc>
                        <a:spcBef>
                          <a:spcPts val="1200"/>
                        </a:spcBef>
                        <a:spcAft>
                          <a:spcPts val="0"/>
                        </a:spcAft>
                        <a:buNone/>
                      </a:pPr>
                      <a:r>
                        <a:rPr b="1" lang="en" sz="1000">
                          <a:latin typeface="Livvic"/>
                          <a:ea typeface="Livvic"/>
                          <a:cs typeface="Livvic"/>
                          <a:sym typeface="Livvic"/>
                        </a:rPr>
                        <a:t>Growth rate</a:t>
                      </a:r>
                      <a:endParaRPr b="1"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F9CB9C"/>
                    </a:solidFill>
                  </a:tcPr>
                </a:tc>
              </a:tr>
              <a:tr h="254300">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National Football League (NFL)</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$17.19b</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41%</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D9EAD3"/>
                    </a:solidFill>
                  </a:tcPr>
                </a:tc>
              </a:tr>
              <a:tr h="414125">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Corus Entertainment</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CAD$1.59m</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D9EAD3"/>
                    </a:solidFill>
                  </a:tcPr>
                </a:tc>
              </a:tr>
              <a:tr h="414125">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Paramount</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$30.1b</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5.49%</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D9EAD3"/>
                    </a:solidFill>
                  </a:tcPr>
                </a:tc>
              </a:tr>
              <a:tr h="414125">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Warner Bros. Discovery</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$2b</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4%</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D9EAD3"/>
                    </a:solidFill>
                  </a:tcPr>
                </a:tc>
              </a:tr>
              <a:tr h="414125">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Lionsgate</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$894m</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25%</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3"/>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9" name="Google Shape;579;p53"/>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80" name="Google Shape;580;p53"/>
          <p:cNvGrpSpPr/>
          <p:nvPr/>
        </p:nvGrpSpPr>
        <p:grpSpPr>
          <a:xfrm>
            <a:off x="-4391171" y="-3076874"/>
            <a:ext cx="6438041" cy="6236370"/>
            <a:chOff x="-3350602" y="-3018856"/>
            <a:chExt cx="8584055" cy="8315160"/>
          </a:xfrm>
        </p:grpSpPr>
        <p:sp>
          <p:nvSpPr>
            <p:cNvPr id="581" name="Google Shape;581;p53"/>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2" name="Google Shape;582;p53"/>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3" name="Google Shape;583;p53"/>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84" name="Google Shape;584;p53"/>
          <p:cNvSpPr txBox="1"/>
          <p:nvPr/>
        </p:nvSpPr>
        <p:spPr>
          <a:xfrm>
            <a:off x="887250" y="299550"/>
            <a:ext cx="7369500" cy="546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100">
                <a:solidFill>
                  <a:schemeClr val="dk1"/>
                </a:solidFill>
                <a:latin typeface="Montserrat Black"/>
                <a:ea typeface="Montserrat Black"/>
                <a:cs typeface="Montserrat Black"/>
                <a:sym typeface="Montserrat Black"/>
              </a:rPr>
              <a:t>Appropriability Regime</a:t>
            </a:r>
            <a:endParaRPr sz="2500">
              <a:solidFill>
                <a:schemeClr val="dk1"/>
              </a:solidFill>
              <a:latin typeface="Montserrat Black"/>
              <a:ea typeface="Montserrat Black"/>
              <a:cs typeface="Montserrat Black"/>
              <a:sym typeface="Montserrat Black"/>
            </a:endParaRPr>
          </a:p>
        </p:txBody>
      </p:sp>
      <p:sp>
        <p:nvSpPr>
          <p:cNvPr id="585" name="Google Shape;585;p53"/>
          <p:cNvSpPr/>
          <p:nvPr/>
        </p:nvSpPr>
        <p:spPr>
          <a:xfrm>
            <a:off x="2335650" y="1021125"/>
            <a:ext cx="4472700" cy="1073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ivvic"/>
                <a:ea typeface="Livvic"/>
                <a:cs typeface="Livvic"/>
                <a:sym typeface="Livvic"/>
              </a:rPr>
              <a:t> </a:t>
            </a:r>
            <a:r>
              <a:rPr b="1" lang="en" sz="1600">
                <a:latin typeface="Livvic"/>
                <a:ea typeface="Livvic"/>
                <a:cs typeface="Livvic"/>
                <a:sym typeface="Livvic"/>
              </a:rPr>
              <a:t>Intellectual Property</a:t>
            </a:r>
            <a:endParaRPr b="1" sz="1600">
              <a:latin typeface="Livvic"/>
              <a:ea typeface="Livvic"/>
              <a:cs typeface="Livvic"/>
              <a:sym typeface="Livvic"/>
            </a:endParaRPr>
          </a:p>
          <a:p>
            <a:pPr indent="0" lvl="0" marL="0" rtl="0" algn="ctr">
              <a:spcBef>
                <a:spcPts val="0"/>
              </a:spcBef>
              <a:spcAft>
                <a:spcPts val="0"/>
              </a:spcAft>
              <a:buNone/>
            </a:pPr>
            <a:r>
              <a:rPr lang="en" sz="1600">
                <a:latin typeface="Livvic"/>
                <a:ea typeface="Livvic"/>
                <a:cs typeface="Livvic"/>
                <a:sym typeface="Livvic"/>
              </a:rPr>
              <a:t> Licensing</a:t>
            </a:r>
            <a:endParaRPr sz="1600">
              <a:latin typeface="Livvic"/>
              <a:ea typeface="Livvic"/>
              <a:cs typeface="Livvic"/>
              <a:sym typeface="Livvic"/>
            </a:endParaRPr>
          </a:p>
          <a:p>
            <a:pPr indent="0" lvl="0" marL="0" rtl="0" algn="ctr">
              <a:spcBef>
                <a:spcPts val="0"/>
              </a:spcBef>
              <a:spcAft>
                <a:spcPts val="0"/>
              </a:spcAft>
              <a:buNone/>
            </a:pPr>
            <a:r>
              <a:rPr lang="en" sz="1600">
                <a:latin typeface="Livvic"/>
                <a:ea typeface="Livvic"/>
                <a:cs typeface="Livvic"/>
                <a:sym typeface="Livvic"/>
              </a:rPr>
              <a:t>Copyright</a:t>
            </a:r>
            <a:endParaRPr sz="1600">
              <a:latin typeface="Livvic"/>
              <a:ea typeface="Livvic"/>
              <a:cs typeface="Livvic"/>
              <a:sym typeface="Livvic"/>
            </a:endParaRPr>
          </a:p>
          <a:p>
            <a:pPr indent="0" lvl="0" marL="0" rtl="0" algn="ctr">
              <a:spcBef>
                <a:spcPts val="0"/>
              </a:spcBef>
              <a:spcAft>
                <a:spcPts val="0"/>
              </a:spcAft>
              <a:buNone/>
            </a:pPr>
            <a:r>
              <a:rPr lang="en" sz="1600">
                <a:latin typeface="Livvic"/>
                <a:ea typeface="Livvic"/>
                <a:cs typeface="Livvic"/>
                <a:sym typeface="Livvic"/>
              </a:rPr>
              <a:t>Site Aesthetics</a:t>
            </a:r>
            <a:endParaRPr sz="1600">
              <a:latin typeface="Livvic"/>
              <a:ea typeface="Livvic"/>
              <a:cs typeface="Livvic"/>
              <a:sym typeface="Livvic"/>
            </a:endParaRPr>
          </a:p>
        </p:txBody>
      </p:sp>
      <p:sp>
        <p:nvSpPr>
          <p:cNvPr id="586" name="Google Shape;586;p53"/>
          <p:cNvSpPr txBox="1"/>
          <p:nvPr/>
        </p:nvSpPr>
        <p:spPr>
          <a:xfrm>
            <a:off x="1080900" y="2193888"/>
            <a:ext cx="6982200" cy="28059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SzPts val="1100"/>
              <a:buNone/>
            </a:pPr>
            <a:r>
              <a:rPr b="1" lang="en">
                <a:latin typeface="Livvic"/>
                <a:ea typeface="Livvic"/>
                <a:cs typeface="Livvic"/>
                <a:sym typeface="Livvic"/>
              </a:rPr>
              <a:t>Appropriability Regime: Moderate</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b="1" lang="en">
                <a:latin typeface="Livvic"/>
                <a:ea typeface="Livvic"/>
                <a:cs typeface="Livvic"/>
                <a:sym typeface="Livvic"/>
              </a:rPr>
              <a:t>Streamed Movies &amp; Shows</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Licensing</a:t>
            </a:r>
            <a:endParaRPr>
              <a:latin typeface="Livvic"/>
              <a:ea typeface="Livvic"/>
              <a:cs typeface="Livvic"/>
              <a:sym typeface="Livvic"/>
            </a:endParaRPr>
          </a:p>
          <a:p>
            <a:pPr indent="0" lvl="0" marL="0" rtl="0" algn="ctr">
              <a:lnSpc>
                <a:spcPct val="130000"/>
              </a:lnSpc>
              <a:spcBef>
                <a:spcPts val="0"/>
              </a:spcBef>
              <a:spcAft>
                <a:spcPts val="0"/>
              </a:spcAft>
              <a:buSzPts val="1100"/>
              <a:buNone/>
            </a:pPr>
            <a:r>
              <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 </a:t>
            </a:r>
            <a:r>
              <a:rPr b="1" lang="en">
                <a:latin typeface="Livvic"/>
                <a:ea typeface="Livvic"/>
                <a:cs typeface="Livvic"/>
                <a:sym typeface="Livvic"/>
              </a:rPr>
              <a:t>Amazon Originals</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Copyright</a:t>
            </a:r>
            <a:endParaRPr>
              <a:latin typeface="Livvic"/>
              <a:ea typeface="Livvic"/>
              <a:cs typeface="Livvic"/>
              <a:sym typeface="Livvic"/>
            </a:endParaRPr>
          </a:p>
          <a:p>
            <a:pPr indent="0" lvl="0" marL="0" rtl="0" algn="ctr">
              <a:lnSpc>
                <a:spcPct val="130000"/>
              </a:lnSpc>
              <a:spcBef>
                <a:spcPts val="0"/>
              </a:spcBef>
              <a:spcAft>
                <a:spcPts val="0"/>
              </a:spcAft>
              <a:buSzPts val="1100"/>
              <a:buNone/>
            </a:pPr>
            <a:r>
              <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 </a:t>
            </a:r>
            <a:r>
              <a:rPr b="1" lang="en">
                <a:latin typeface="Livvic"/>
                <a:ea typeface="Livvic"/>
                <a:cs typeface="Livvic"/>
                <a:sym typeface="Livvic"/>
              </a:rPr>
              <a:t>Exclusive Content</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Licensing</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Exclusive Rights</a:t>
            </a:r>
            <a:endParaRPr>
              <a:latin typeface="Livvic"/>
              <a:ea typeface="Livvic"/>
              <a:cs typeface="Livvic"/>
              <a:sym typeface="Livv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54"/>
          <p:cNvPicPr preferRelativeResize="0"/>
          <p:nvPr/>
        </p:nvPicPr>
        <p:blipFill rotWithShape="1">
          <a:blip r:embed="rId3">
            <a:alphaModFix/>
          </a:blip>
          <a:srcRect b="13303" l="0" r="0" t="22892"/>
          <a:stretch/>
        </p:blipFill>
        <p:spPr>
          <a:xfrm>
            <a:off x="987088" y="1466475"/>
            <a:ext cx="7169813" cy="3232799"/>
          </a:xfrm>
          <a:prstGeom prst="rect">
            <a:avLst/>
          </a:prstGeom>
          <a:noFill/>
          <a:ln>
            <a:noFill/>
          </a:ln>
        </p:spPr>
      </p:pic>
      <p:sp>
        <p:nvSpPr>
          <p:cNvPr id="592" name="Google Shape;592;p54"/>
          <p:cNvSpPr/>
          <p:nvPr/>
        </p:nvSpPr>
        <p:spPr>
          <a:xfrm rot="5400000">
            <a:off x="8056553" y="2483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3" name="Google Shape;593;p54"/>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The </a:t>
            </a:r>
            <a:r>
              <a:rPr lang="en" sz="3300">
                <a:solidFill>
                  <a:srgbClr val="FF9900"/>
                </a:solidFill>
                <a:latin typeface="Montserrat Black"/>
                <a:ea typeface="Montserrat Black"/>
                <a:cs typeface="Montserrat Black"/>
                <a:sym typeface="Montserrat Black"/>
              </a:rPr>
              <a:t>Video </a:t>
            </a:r>
            <a:r>
              <a:rPr lang="en" sz="3300">
                <a:solidFill>
                  <a:schemeClr val="dk1"/>
                </a:solidFill>
                <a:latin typeface="Montserrat Black"/>
                <a:ea typeface="Montserrat Black"/>
                <a:cs typeface="Montserrat Black"/>
                <a:sym typeface="Montserrat Black"/>
              </a:rPr>
              <a:t>Product</a:t>
            </a:r>
            <a:endParaRPr sz="2700">
              <a:solidFill>
                <a:srgbClr val="FF9900"/>
              </a:solidFill>
              <a:latin typeface="Montserrat Black"/>
              <a:ea typeface="Montserrat Black"/>
              <a:cs typeface="Montserrat Black"/>
              <a:sym typeface="Montserrat Black"/>
            </a:endParaRPr>
          </a:p>
        </p:txBody>
      </p:sp>
      <p:sp>
        <p:nvSpPr>
          <p:cNvPr id="594" name="Google Shape;594;p54"/>
          <p:cNvSpPr txBox="1"/>
          <p:nvPr/>
        </p:nvSpPr>
        <p:spPr>
          <a:xfrm>
            <a:off x="1080900" y="1117675"/>
            <a:ext cx="69822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u="sng">
                <a:latin typeface="Livvic"/>
                <a:ea typeface="Livvic"/>
                <a:cs typeface="Livvic"/>
                <a:sym typeface="Livvic"/>
              </a:rPr>
              <a:t>Stage of Product Development</a:t>
            </a:r>
            <a:endParaRPr b="1" u="sng">
              <a:latin typeface="Livvic"/>
              <a:ea typeface="Livvic"/>
              <a:cs typeface="Livvic"/>
              <a:sym typeface="Livvic"/>
            </a:endParaRPr>
          </a:p>
        </p:txBody>
      </p:sp>
      <p:grpSp>
        <p:nvGrpSpPr>
          <p:cNvPr id="595" name="Google Shape;595;p54"/>
          <p:cNvGrpSpPr/>
          <p:nvPr/>
        </p:nvGrpSpPr>
        <p:grpSpPr>
          <a:xfrm>
            <a:off x="-4391171" y="-3076874"/>
            <a:ext cx="6438041" cy="6236370"/>
            <a:chOff x="-3350602" y="-3018856"/>
            <a:chExt cx="8584055" cy="8315160"/>
          </a:xfrm>
        </p:grpSpPr>
        <p:sp>
          <p:nvSpPr>
            <p:cNvPr id="596" name="Google Shape;596;p54"/>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7" name="Google Shape;597;p54"/>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8" name="Google Shape;598;p54"/>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99" name="Google Shape;599;p54"/>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0" name="Google Shape;600;p54"/>
          <p:cNvSpPr/>
          <p:nvPr/>
        </p:nvSpPr>
        <p:spPr>
          <a:xfrm>
            <a:off x="6680621" y="1390287"/>
            <a:ext cx="1330200" cy="3232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p:nvPr/>
        </p:nvSpPr>
        <p:spPr>
          <a:xfrm rot="3044999">
            <a:off x="5810112" y="-818645"/>
            <a:ext cx="4084826" cy="591847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8" name="Google Shape;178;p28"/>
          <p:cNvSpPr/>
          <p:nvPr/>
        </p:nvSpPr>
        <p:spPr>
          <a:xfrm>
            <a:off x="6766659" y="4959429"/>
            <a:ext cx="2748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9" name="Google Shape;179;p28"/>
          <p:cNvSpPr/>
          <p:nvPr/>
        </p:nvSpPr>
        <p:spPr>
          <a:xfrm>
            <a:off x="6937924" y="4726137"/>
            <a:ext cx="2577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0" name="Google Shape;180;p28"/>
          <p:cNvSpPr/>
          <p:nvPr/>
        </p:nvSpPr>
        <p:spPr>
          <a:xfrm>
            <a:off x="7632501" y="3434909"/>
            <a:ext cx="1815900" cy="14079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8"/>
          <p:cNvSpPr txBox="1"/>
          <p:nvPr/>
        </p:nvSpPr>
        <p:spPr>
          <a:xfrm>
            <a:off x="568400" y="32460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chemeClr val="dk1"/>
                </a:solidFill>
                <a:latin typeface="Montserrat Black"/>
                <a:ea typeface="Montserrat Black"/>
                <a:cs typeface="Montserrat Black"/>
                <a:sym typeface="Montserrat Black"/>
              </a:rPr>
              <a:t>Amazon Prime</a:t>
            </a:r>
            <a:endParaRPr sz="5500">
              <a:solidFill>
                <a:schemeClr val="dk1"/>
              </a:solidFill>
              <a:latin typeface="Montserrat Black"/>
              <a:ea typeface="Montserrat Black"/>
              <a:cs typeface="Montserrat Black"/>
              <a:sym typeface="Montserrat Black"/>
            </a:endParaRPr>
          </a:p>
        </p:txBody>
      </p:sp>
      <p:pic>
        <p:nvPicPr>
          <p:cNvPr id="182" name="Google Shape;182;p28"/>
          <p:cNvPicPr preferRelativeResize="0"/>
          <p:nvPr/>
        </p:nvPicPr>
        <p:blipFill rotWithShape="1">
          <a:blip r:embed="rId3">
            <a:alphaModFix/>
          </a:blip>
          <a:srcRect b="0" l="0" r="0" t="0"/>
          <a:stretch/>
        </p:blipFill>
        <p:spPr>
          <a:xfrm>
            <a:off x="6339592" y="-242134"/>
            <a:ext cx="1727160" cy="5749619"/>
          </a:xfrm>
          <a:prstGeom prst="rect">
            <a:avLst/>
          </a:prstGeom>
          <a:noFill/>
          <a:ln>
            <a:noFill/>
          </a:ln>
        </p:spPr>
      </p:pic>
      <p:pic>
        <p:nvPicPr>
          <p:cNvPr id="183" name="Google Shape;183;p28"/>
          <p:cNvPicPr preferRelativeResize="0"/>
          <p:nvPr/>
        </p:nvPicPr>
        <p:blipFill>
          <a:blip r:embed="rId4">
            <a:alphaModFix/>
          </a:blip>
          <a:stretch>
            <a:fillRect/>
          </a:stretch>
        </p:blipFill>
        <p:spPr>
          <a:xfrm>
            <a:off x="568400" y="399948"/>
            <a:ext cx="901576" cy="765398"/>
          </a:xfrm>
          <a:prstGeom prst="rect">
            <a:avLst/>
          </a:prstGeom>
          <a:noFill/>
          <a:ln>
            <a:noFill/>
          </a:ln>
        </p:spPr>
      </p:pic>
      <p:sp>
        <p:nvSpPr>
          <p:cNvPr id="184" name="Google Shape;184;p28"/>
          <p:cNvSpPr txBox="1"/>
          <p:nvPr/>
        </p:nvSpPr>
        <p:spPr>
          <a:xfrm>
            <a:off x="568400" y="23301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rgbClr val="FF9900"/>
                </a:solidFill>
                <a:latin typeface="Montserrat Black"/>
                <a:ea typeface="Montserrat Black"/>
                <a:cs typeface="Montserrat Black"/>
                <a:sym typeface="Montserrat Black"/>
              </a:rPr>
              <a:t>01</a:t>
            </a:r>
            <a:endParaRPr sz="5500">
              <a:solidFill>
                <a:srgbClr val="FF9900"/>
              </a:solidFill>
              <a:latin typeface="Montserrat Black"/>
              <a:ea typeface="Montserrat Black"/>
              <a:cs typeface="Montserrat Black"/>
              <a:sym typeface="Montserrat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5"/>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6" name="Google Shape;606;p55"/>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Video </a:t>
            </a:r>
            <a:r>
              <a:rPr lang="en" sz="3300">
                <a:solidFill>
                  <a:schemeClr val="dk1"/>
                </a:solidFill>
                <a:latin typeface="Montserrat Black"/>
                <a:ea typeface="Montserrat Black"/>
                <a:cs typeface="Montserrat Black"/>
                <a:sym typeface="Montserrat Black"/>
              </a:rPr>
              <a:t>Innovations</a:t>
            </a:r>
            <a:endParaRPr sz="2700">
              <a:solidFill>
                <a:srgbClr val="FF9900"/>
              </a:solidFill>
              <a:latin typeface="Montserrat Black"/>
              <a:ea typeface="Montserrat Black"/>
              <a:cs typeface="Montserrat Black"/>
              <a:sym typeface="Montserrat Black"/>
            </a:endParaRPr>
          </a:p>
        </p:txBody>
      </p:sp>
      <p:sp>
        <p:nvSpPr>
          <p:cNvPr id="607" name="Google Shape;607;p55"/>
          <p:cNvSpPr txBox="1"/>
          <p:nvPr/>
        </p:nvSpPr>
        <p:spPr>
          <a:xfrm>
            <a:off x="1080900" y="1117675"/>
            <a:ext cx="6982200" cy="564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Source of Innovation include:</a:t>
            </a:r>
            <a:endParaRPr>
              <a:latin typeface="Livvic"/>
              <a:ea typeface="Livvic"/>
              <a:cs typeface="Livvic"/>
              <a:sym typeface="Livvic"/>
            </a:endParaRPr>
          </a:p>
          <a:p>
            <a:pPr indent="-317500" lvl="0" marL="457200" marR="0" rtl="0" algn="l">
              <a:lnSpc>
                <a:spcPct val="130000"/>
              </a:lnSpc>
              <a:spcBef>
                <a:spcPts val="0"/>
              </a:spcBef>
              <a:spcAft>
                <a:spcPts val="0"/>
              </a:spcAft>
              <a:buSzPts val="1400"/>
              <a:buFont typeface="Livvic"/>
              <a:buChar char="●"/>
            </a:pPr>
            <a:r>
              <a:rPr lang="en">
                <a:latin typeface="Livvic"/>
                <a:ea typeface="Livvic"/>
                <a:cs typeface="Livvic"/>
                <a:sym typeface="Livvic"/>
              </a:rPr>
              <a:t>Amazon Originals</a:t>
            </a:r>
            <a:endParaRPr>
              <a:latin typeface="Livvic"/>
              <a:ea typeface="Livvic"/>
              <a:cs typeface="Livvic"/>
              <a:sym typeface="Livvic"/>
            </a:endParaRPr>
          </a:p>
        </p:txBody>
      </p:sp>
      <p:grpSp>
        <p:nvGrpSpPr>
          <p:cNvPr id="608" name="Google Shape;608;p55"/>
          <p:cNvGrpSpPr/>
          <p:nvPr/>
        </p:nvGrpSpPr>
        <p:grpSpPr>
          <a:xfrm>
            <a:off x="-4391171" y="-3076874"/>
            <a:ext cx="6438041" cy="6236370"/>
            <a:chOff x="-3350602" y="-3018856"/>
            <a:chExt cx="8584055" cy="8315160"/>
          </a:xfrm>
        </p:grpSpPr>
        <p:sp>
          <p:nvSpPr>
            <p:cNvPr id="609" name="Google Shape;609;p55"/>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0" name="Google Shape;610;p55"/>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1" name="Google Shape;611;p55"/>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12" name="Google Shape;612;p55"/>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3" name="Google Shape;613;p55"/>
          <p:cNvSpPr txBox="1"/>
          <p:nvPr/>
        </p:nvSpPr>
        <p:spPr>
          <a:xfrm>
            <a:off x="3038100" y="4710525"/>
            <a:ext cx="30678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Amazon Originals</a:t>
            </a:r>
            <a:endParaRPr b="1">
              <a:latin typeface="Livvic"/>
              <a:ea typeface="Livvic"/>
              <a:cs typeface="Livvic"/>
              <a:sym typeface="Livvic"/>
            </a:endParaRPr>
          </a:p>
        </p:txBody>
      </p:sp>
      <p:grpSp>
        <p:nvGrpSpPr>
          <p:cNvPr id="614" name="Google Shape;614;p55"/>
          <p:cNvGrpSpPr/>
          <p:nvPr/>
        </p:nvGrpSpPr>
        <p:grpSpPr>
          <a:xfrm>
            <a:off x="2237944" y="1923500"/>
            <a:ext cx="4668112" cy="2787024"/>
            <a:chOff x="3262913" y="1923500"/>
            <a:chExt cx="4668112" cy="2787024"/>
          </a:xfrm>
        </p:grpSpPr>
        <p:pic>
          <p:nvPicPr>
            <p:cNvPr id="615" name="Google Shape;615;p55"/>
            <p:cNvPicPr preferRelativeResize="0"/>
            <p:nvPr/>
          </p:nvPicPr>
          <p:blipFill rotWithShape="1">
            <a:blip r:embed="rId3">
              <a:alphaModFix/>
            </a:blip>
            <a:srcRect b="0" l="30462" r="29550" t="0"/>
            <a:stretch/>
          </p:blipFill>
          <p:spPr>
            <a:xfrm>
              <a:off x="3262913" y="1923500"/>
              <a:ext cx="1560925" cy="2759824"/>
            </a:xfrm>
            <a:prstGeom prst="rect">
              <a:avLst/>
            </a:prstGeom>
            <a:noFill/>
            <a:ln>
              <a:noFill/>
            </a:ln>
          </p:spPr>
        </p:pic>
        <p:pic>
          <p:nvPicPr>
            <p:cNvPr id="616" name="Google Shape;616;p55"/>
            <p:cNvPicPr preferRelativeResize="0"/>
            <p:nvPr/>
          </p:nvPicPr>
          <p:blipFill rotWithShape="1">
            <a:blip r:embed="rId4">
              <a:alphaModFix/>
            </a:blip>
            <a:srcRect b="7910" l="0" r="0" t="0"/>
            <a:stretch/>
          </p:blipFill>
          <p:spPr>
            <a:xfrm>
              <a:off x="4114750" y="2225825"/>
              <a:ext cx="3816275" cy="2484698"/>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6"/>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Evaluation of </a:t>
            </a:r>
            <a:r>
              <a:rPr lang="en" sz="3300">
                <a:solidFill>
                  <a:srgbClr val="FF9900"/>
                </a:solidFill>
                <a:latin typeface="Montserrat Black"/>
                <a:ea typeface="Montserrat Black"/>
                <a:cs typeface="Montserrat Black"/>
                <a:sym typeface="Montserrat Black"/>
              </a:rPr>
              <a:t>Video</a:t>
            </a:r>
            <a:endParaRPr sz="2700">
              <a:solidFill>
                <a:srgbClr val="FF9900"/>
              </a:solidFill>
              <a:latin typeface="Montserrat Black"/>
              <a:ea typeface="Montserrat Black"/>
              <a:cs typeface="Montserrat Black"/>
              <a:sym typeface="Montserrat Black"/>
            </a:endParaRPr>
          </a:p>
        </p:txBody>
      </p:sp>
      <p:sp>
        <p:nvSpPr>
          <p:cNvPr id="622" name="Google Shape;622;p56"/>
          <p:cNvSpPr txBox="1"/>
          <p:nvPr/>
        </p:nvSpPr>
        <p:spPr>
          <a:xfrm>
            <a:off x="1080900" y="1979100"/>
            <a:ext cx="6982200" cy="13962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900">
                <a:latin typeface="Livvic"/>
                <a:ea typeface="Livvic"/>
                <a:cs typeface="Livvic"/>
                <a:sym typeface="Livvic"/>
              </a:rPr>
              <a:t>Evaluation</a:t>
            </a:r>
            <a:endParaRPr b="1" sz="1900">
              <a:latin typeface="Livvic"/>
              <a:ea typeface="Livvic"/>
              <a:cs typeface="Livvic"/>
              <a:sym typeface="Livvic"/>
            </a:endParaRPr>
          </a:p>
          <a:p>
            <a:pPr indent="0" lvl="0" marL="0" marR="0" rtl="0" algn="ctr">
              <a:lnSpc>
                <a:spcPct val="130000"/>
              </a:lnSpc>
              <a:spcBef>
                <a:spcPts val="0"/>
              </a:spcBef>
              <a:spcAft>
                <a:spcPts val="0"/>
              </a:spcAft>
              <a:buNone/>
            </a:pPr>
            <a:r>
              <a:t/>
            </a:r>
            <a:endParaRPr b="1" sz="1900">
              <a:latin typeface="Livvic"/>
              <a:ea typeface="Livvic"/>
              <a:cs typeface="Livvic"/>
              <a:sym typeface="Livvic"/>
            </a:endParaRPr>
          </a:p>
          <a:p>
            <a:pPr indent="0" lvl="0" marL="0" marR="0" rtl="0" algn="ctr">
              <a:lnSpc>
                <a:spcPct val="130000"/>
              </a:lnSpc>
              <a:spcBef>
                <a:spcPts val="0"/>
              </a:spcBef>
              <a:spcAft>
                <a:spcPts val="0"/>
              </a:spcAft>
              <a:buNone/>
            </a:pPr>
            <a:r>
              <a:rPr lang="en" sz="1600">
                <a:latin typeface="Livvic"/>
                <a:ea typeface="Livvic"/>
                <a:cs typeface="Livvic"/>
                <a:sym typeface="Livvic"/>
              </a:rPr>
              <a:t>Prime Video uses platform </a:t>
            </a:r>
            <a:r>
              <a:rPr b="1" lang="en" sz="1600">
                <a:latin typeface="Livvic"/>
                <a:ea typeface="Livvic"/>
                <a:cs typeface="Livvic"/>
                <a:sym typeface="Livvic"/>
              </a:rPr>
              <a:t>unique content</a:t>
            </a:r>
            <a:r>
              <a:rPr lang="en" sz="1600">
                <a:latin typeface="Livvic"/>
                <a:ea typeface="Livvic"/>
                <a:cs typeface="Livvic"/>
                <a:sym typeface="Livvic"/>
              </a:rPr>
              <a:t> to stand out in the market, coupled with </a:t>
            </a:r>
            <a:r>
              <a:rPr b="1" lang="en" sz="1600">
                <a:latin typeface="Livvic"/>
                <a:ea typeface="Livvic"/>
                <a:cs typeface="Livvic"/>
                <a:sym typeface="Livvic"/>
              </a:rPr>
              <a:t>smart user habit machine learning &amp; algorithms</a:t>
            </a:r>
            <a:r>
              <a:rPr lang="en" sz="1600">
                <a:latin typeface="Livvic"/>
                <a:ea typeface="Livvic"/>
                <a:cs typeface="Livvic"/>
                <a:sym typeface="Livvic"/>
              </a:rPr>
              <a:t>.</a:t>
            </a:r>
            <a:endParaRPr sz="1600">
              <a:latin typeface="Livvic"/>
              <a:ea typeface="Livvic"/>
              <a:cs typeface="Livvic"/>
              <a:sym typeface="Livvic"/>
            </a:endParaRPr>
          </a:p>
        </p:txBody>
      </p:sp>
      <p:sp>
        <p:nvSpPr>
          <p:cNvPr id="623" name="Google Shape;623;p56"/>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4" name="Google Shape;624;p56"/>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625" name="Google Shape;625;p56"/>
          <p:cNvGrpSpPr/>
          <p:nvPr/>
        </p:nvGrpSpPr>
        <p:grpSpPr>
          <a:xfrm>
            <a:off x="-4391171" y="-3076874"/>
            <a:ext cx="6438041" cy="6236370"/>
            <a:chOff x="-3350602" y="-3018856"/>
            <a:chExt cx="8584055" cy="8315160"/>
          </a:xfrm>
        </p:grpSpPr>
        <p:sp>
          <p:nvSpPr>
            <p:cNvPr id="626" name="Google Shape;626;p56"/>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7" name="Google Shape;627;p56"/>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8" name="Google Shape;628;p56"/>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29" name="Google Shape;629;p56"/>
          <p:cNvGrpSpPr/>
          <p:nvPr/>
        </p:nvGrpSpPr>
        <p:grpSpPr>
          <a:xfrm>
            <a:off x="4273695" y="1139331"/>
            <a:ext cx="596600" cy="577198"/>
            <a:chOff x="-59029025" y="3711650"/>
            <a:chExt cx="316650" cy="315875"/>
          </a:xfrm>
        </p:grpSpPr>
        <p:sp>
          <p:nvSpPr>
            <p:cNvPr id="630" name="Google Shape;630;p5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7"/>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2" name="Google Shape;642;p57"/>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643" name="Google Shape;643;p57"/>
          <p:cNvGrpSpPr/>
          <p:nvPr/>
        </p:nvGrpSpPr>
        <p:grpSpPr>
          <a:xfrm>
            <a:off x="-4391171" y="-3076874"/>
            <a:ext cx="6438041" cy="6236370"/>
            <a:chOff x="-3350602" y="-3018856"/>
            <a:chExt cx="8584055" cy="8315160"/>
          </a:xfrm>
        </p:grpSpPr>
        <p:sp>
          <p:nvSpPr>
            <p:cNvPr id="644" name="Google Shape;644;p57"/>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5" name="Google Shape;645;p57"/>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6" name="Google Shape;646;p57"/>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47" name="Google Shape;647;p57"/>
          <p:cNvSpPr txBox="1"/>
          <p:nvPr/>
        </p:nvSpPr>
        <p:spPr>
          <a:xfrm>
            <a:off x="1080900" y="997213"/>
            <a:ext cx="6982200" cy="8451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a:latin typeface="Livvic"/>
                <a:ea typeface="Livvic"/>
                <a:cs typeface="Livvic"/>
                <a:sym typeface="Livvic"/>
              </a:rPr>
              <a:t>Market Focus</a:t>
            </a:r>
            <a:r>
              <a:rPr lang="en">
                <a:latin typeface="Livvic"/>
                <a:ea typeface="Livvic"/>
                <a:cs typeface="Livvic"/>
                <a:sym typeface="Livvic"/>
              </a:rPr>
              <a:t>: Gaming - Live Streaming</a:t>
            </a:r>
            <a:endParaRPr>
              <a:latin typeface="Livvic"/>
              <a:ea typeface="Livvic"/>
              <a:cs typeface="Livvic"/>
              <a:sym typeface="Livvic"/>
            </a:endParaRPr>
          </a:p>
          <a:p>
            <a:pPr indent="0" lvl="0" marL="0" marR="0" rtl="0" algn="l">
              <a:lnSpc>
                <a:spcPct val="130000"/>
              </a:lnSpc>
              <a:spcBef>
                <a:spcPts val="0"/>
              </a:spcBef>
              <a:spcAft>
                <a:spcPts val="0"/>
              </a:spcAft>
              <a:buNone/>
            </a:pPr>
            <a:r>
              <a:rPr b="1" lang="en">
                <a:latin typeface="Livvic"/>
                <a:ea typeface="Livvic"/>
                <a:cs typeface="Livvic"/>
                <a:sym typeface="Livvic"/>
              </a:rPr>
              <a:t>Competencies</a:t>
            </a:r>
            <a:r>
              <a:rPr lang="en">
                <a:latin typeface="Livvic"/>
                <a:ea typeface="Livvic"/>
                <a:cs typeface="Livvic"/>
                <a:sym typeface="Livvic"/>
              </a:rPr>
              <a:t>: </a:t>
            </a:r>
            <a:r>
              <a:rPr lang="en">
                <a:latin typeface="Livvic"/>
                <a:ea typeface="Livvic"/>
                <a:cs typeface="Livvic"/>
                <a:sym typeface="Livvic"/>
              </a:rPr>
              <a:t>Service, Unique Product &amp; Innovation</a:t>
            </a:r>
            <a:endParaRPr>
              <a:latin typeface="Livvic"/>
              <a:ea typeface="Livvic"/>
              <a:cs typeface="Livvic"/>
              <a:sym typeface="Livvic"/>
            </a:endParaRPr>
          </a:p>
          <a:p>
            <a:pPr indent="0" lvl="0" marL="0" marR="0" rtl="0" algn="l">
              <a:lnSpc>
                <a:spcPct val="130000"/>
              </a:lnSpc>
              <a:spcBef>
                <a:spcPts val="0"/>
              </a:spcBef>
              <a:spcAft>
                <a:spcPts val="0"/>
              </a:spcAft>
              <a:buNone/>
            </a:pPr>
            <a:r>
              <a:rPr b="1" lang="en">
                <a:latin typeface="Livvic"/>
                <a:ea typeface="Livvic"/>
                <a:cs typeface="Livvic"/>
                <a:sym typeface="Livvic"/>
              </a:rPr>
              <a:t>Appropriability Regime</a:t>
            </a:r>
            <a:r>
              <a:rPr lang="en">
                <a:latin typeface="Livvic"/>
                <a:ea typeface="Livvic"/>
                <a:cs typeface="Livvic"/>
                <a:sym typeface="Livvic"/>
              </a:rPr>
              <a:t>: Weak</a:t>
            </a:r>
            <a:endParaRPr>
              <a:latin typeface="Livvic"/>
              <a:ea typeface="Livvic"/>
              <a:cs typeface="Livvic"/>
              <a:sym typeface="Livvic"/>
            </a:endParaRPr>
          </a:p>
        </p:txBody>
      </p:sp>
      <p:sp>
        <p:nvSpPr>
          <p:cNvPr id="648" name="Google Shape;648;p57"/>
          <p:cNvSpPr txBox="1"/>
          <p:nvPr/>
        </p:nvSpPr>
        <p:spPr>
          <a:xfrm>
            <a:off x="2707200" y="4702950"/>
            <a:ext cx="37296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Industry Stage</a:t>
            </a:r>
            <a:endParaRPr b="1">
              <a:latin typeface="Livvic"/>
              <a:ea typeface="Livvic"/>
              <a:cs typeface="Livvic"/>
              <a:sym typeface="Livvic"/>
            </a:endParaRPr>
          </a:p>
        </p:txBody>
      </p:sp>
      <p:pic>
        <p:nvPicPr>
          <p:cNvPr id="649" name="Google Shape;649;p57"/>
          <p:cNvPicPr preferRelativeResize="0"/>
          <p:nvPr/>
        </p:nvPicPr>
        <p:blipFill>
          <a:blip r:embed="rId3">
            <a:alphaModFix/>
          </a:blip>
          <a:stretch>
            <a:fillRect/>
          </a:stretch>
        </p:blipFill>
        <p:spPr>
          <a:xfrm>
            <a:off x="2653724" y="1916413"/>
            <a:ext cx="3836550" cy="2712451"/>
          </a:xfrm>
          <a:prstGeom prst="rect">
            <a:avLst/>
          </a:prstGeom>
          <a:noFill/>
          <a:ln>
            <a:noFill/>
          </a:ln>
        </p:spPr>
      </p:pic>
      <p:pic>
        <p:nvPicPr>
          <p:cNvPr id="650" name="Google Shape;650;p57"/>
          <p:cNvPicPr preferRelativeResize="0"/>
          <p:nvPr/>
        </p:nvPicPr>
        <p:blipFill rotWithShape="1">
          <a:blip r:embed="rId4">
            <a:alphaModFix/>
          </a:blip>
          <a:srcRect b="11618" l="0" r="0" t="9342"/>
          <a:stretch/>
        </p:blipFill>
        <p:spPr>
          <a:xfrm>
            <a:off x="3255958" y="116400"/>
            <a:ext cx="2632084" cy="771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8"/>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6" name="Google Shape;656;p58"/>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Game Streaming </a:t>
            </a:r>
            <a:r>
              <a:rPr lang="en" sz="3300">
                <a:solidFill>
                  <a:schemeClr val="dk1"/>
                </a:solidFill>
                <a:latin typeface="Montserrat Black"/>
                <a:ea typeface="Montserrat Black"/>
                <a:cs typeface="Montserrat Black"/>
                <a:sym typeface="Montserrat Black"/>
              </a:rPr>
              <a:t>Competitors</a:t>
            </a:r>
            <a:endParaRPr sz="2700">
              <a:solidFill>
                <a:srgbClr val="FF9900"/>
              </a:solidFill>
              <a:latin typeface="Montserrat Black"/>
              <a:ea typeface="Montserrat Black"/>
              <a:cs typeface="Montserrat Black"/>
              <a:sym typeface="Montserrat Black"/>
            </a:endParaRPr>
          </a:p>
        </p:txBody>
      </p:sp>
      <p:sp>
        <p:nvSpPr>
          <p:cNvPr id="657" name="Google Shape;657;p58"/>
          <p:cNvSpPr txBox="1"/>
          <p:nvPr/>
        </p:nvSpPr>
        <p:spPr>
          <a:xfrm>
            <a:off x="1080900" y="1041475"/>
            <a:ext cx="7687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Prime Gaming leads in the game live streaming against its </a:t>
            </a:r>
            <a:r>
              <a:rPr b="1" lang="en">
                <a:latin typeface="Livvic"/>
                <a:ea typeface="Livvic"/>
                <a:cs typeface="Livvic"/>
                <a:sym typeface="Livvic"/>
              </a:rPr>
              <a:t>Competitors</a:t>
            </a:r>
            <a:r>
              <a:rPr lang="en">
                <a:latin typeface="Livvic"/>
                <a:ea typeface="Livvic"/>
                <a:cs typeface="Livvic"/>
                <a:sym typeface="Livvic"/>
              </a:rPr>
              <a:t>.</a:t>
            </a:r>
            <a:endParaRPr>
              <a:latin typeface="Livvic"/>
              <a:ea typeface="Livvic"/>
              <a:cs typeface="Livvic"/>
              <a:sym typeface="Livvic"/>
            </a:endParaRPr>
          </a:p>
        </p:txBody>
      </p:sp>
      <p:grpSp>
        <p:nvGrpSpPr>
          <p:cNvPr id="658" name="Google Shape;658;p58"/>
          <p:cNvGrpSpPr/>
          <p:nvPr/>
        </p:nvGrpSpPr>
        <p:grpSpPr>
          <a:xfrm>
            <a:off x="-4391171" y="-3076874"/>
            <a:ext cx="6438041" cy="6236370"/>
            <a:chOff x="-3350602" y="-3018856"/>
            <a:chExt cx="8584055" cy="8315160"/>
          </a:xfrm>
        </p:grpSpPr>
        <p:sp>
          <p:nvSpPr>
            <p:cNvPr id="659" name="Google Shape;659;p58"/>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0" name="Google Shape;660;p58"/>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1" name="Google Shape;661;p58"/>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62" name="Google Shape;662;p58"/>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3" name="Google Shape;663;p58"/>
          <p:cNvSpPr txBox="1"/>
          <p:nvPr/>
        </p:nvSpPr>
        <p:spPr>
          <a:xfrm>
            <a:off x="3683100" y="4427175"/>
            <a:ext cx="24834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100" u="sng">
                <a:solidFill>
                  <a:srgbClr val="FF9900"/>
                </a:solidFill>
                <a:latin typeface="Livvic"/>
                <a:ea typeface="Livvic"/>
                <a:cs typeface="Livvic"/>
                <a:sym typeface="Livvic"/>
              </a:rPr>
              <a:t>Digital Information World</a:t>
            </a:r>
            <a:r>
              <a:rPr b="1" lang="en" sz="1100" u="sng">
                <a:solidFill>
                  <a:srgbClr val="FF9900"/>
                </a:solidFill>
                <a:latin typeface="Livvic"/>
                <a:ea typeface="Livvic"/>
                <a:cs typeface="Livvic"/>
                <a:sym typeface="Livvic"/>
              </a:rPr>
              <a:t>, 2020</a:t>
            </a:r>
            <a:endParaRPr b="1" sz="1100">
              <a:solidFill>
                <a:srgbClr val="FF9900"/>
              </a:solidFill>
              <a:latin typeface="Livvic"/>
              <a:ea typeface="Livvic"/>
              <a:cs typeface="Livvic"/>
              <a:sym typeface="Livvic"/>
            </a:endParaRPr>
          </a:p>
        </p:txBody>
      </p:sp>
      <p:pic>
        <p:nvPicPr>
          <p:cNvPr id="664" name="Google Shape;664;p58"/>
          <p:cNvPicPr preferRelativeResize="0"/>
          <p:nvPr/>
        </p:nvPicPr>
        <p:blipFill rotWithShape="1">
          <a:blip r:embed="rId4">
            <a:alphaModFix/>
          </a:blip>
          <a:srcRect b="50847" l="0" r="0" t="0"/>
          <a:stretch/>
        </p:blipFill>
        <p:spPr>
          <a:xfrm>
            <a:off x="5652250" y="1711750"/>
            <a:ext cx="2208900" cy="1143000"/>
          </a:xfrm>
          <a:prstGeom prst="roundRect">
            <a:avLst>
              <a:gd fmla="val 16667" name="adj"/>
            </a:avLst>
          </a:prstGeom>
          <a:noFill/>
          <a:ln cap="flat" cmpd="sng" w="28575">
            <a:solidFill>
              <a:srgbClr val="FF9900"/>
            </a:solidFill>
            <a:prstDash val="solid"/>
            <a:round/>
            <a:headEnd len="sm" w="sm" type="none"/>
            <a:tailEnd len="sm" w="sm" type="none"/>
          </a:ln>
        </p:spPr>
      </p:pic>
      <p:pic>
        <p:nvPicPr>
          <p:cNvPr id="665" name="Google Shape;665;p58"/>
          <p:cNvPicPr preferRelativeResize="0"/>
          <p:nvPr/>
        </p:nvPicPr>
        <p:blipFill rotWithShape="1">
          <a:blip r:embed="rId4">
            <a:alphaModFix/>
          </a:blip>
          <a:srcRect b="0" l="0" r="0" t="50847"/>
          <a:stretch/>
        </p:blipFill>
        <p:spPr>
          <a:xfrm>
            <a:off x="5652250" y="3053350"/>
            <a:ext cx="2208900" cy="1143000"/>
          </a:xfrm>
          <a:prstGeom prst="roundRect">
            <a:avLst>
              <a:gd fmla="val 16667" name="adj"/>
            </a:avLst>
          </a:prstGeom>
          <a:noFill/>
          <a:ln cap="flat" cmpd="sng" w="28575">
            <a:solidFill>
              <a:srgbClr val="FF9900"/>
            </a:solidFill>
            <a:prstDash val="solid"/>
            <a:round/>
            <a:headEnd len="sm" w="sm" type="none"/>
            <a:tailEnd len="sm" w="sm" type="none"/>
          </a:ln>
        </p:spPr>
      </p:pic>
      <p:pic>
        <p:nvPicPr>
          <p:cNvPr id="666" name="Google Shape;666;p58"/>
          <p:cNvPicPr preferRelativeResize="0"/>
          <p:nvPr/>
        </p:nvPicPr>
        <p:blipFill>
          <a:blip r:embed="rId5">
            <a:alphaModFix/>
          </a:blip>
          <a:stretch>
            <a:fillRect/>
          </a:stretch>
        </p:blipFill>
        <p:spPr>
          <a:xfrm>
            <a:off x="1223769" y="1711751"/>
            <a:ext cx="4273500" cy="2484600"/>
          </a:xfrm>
          <a:prstGeom prst="roundRect">
            <a:avLst>
              <a:gd fmla="val 16667" name="adj"/>
            </a:avLst>
          </a:prstGeom>
          <a:noFill/>
          <a:ln cap="flat" cmpd="sng" w="28575">
            <a:solidFill>
              <a:srgbClr val="FF9900"/>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9"/>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2" name="Google Shape;672;p59"/>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Potential </a:t>
            </a:r>
            <a:r>
              <a:rPr lang="en" sz="3300">
                <a:solidFill>
                  <a:schemeClr val="dk1"/>
                </a:solidFill>
                <a:latin typeface="Montserrat Black"/>
                <a:ea typeface="Montserrat Black"/>
                <a:cs typeface="Montserrat Black"/>
                <a:sym typeface="Montserrat Black"/>
              </a:rPr>
              <a:t>Changes</a:t>
            </a:r>
            <a:endParaRPr sz="2700">
              <a:solidFill>
                <a:schemeClr val="dk1"/>
              </a:solidFill>
              <a:latin typeface="Montserrat Black"/>
              <a:ea typeface="Montserrat Black"/>
              <a:cs typeface="Montserrat Black"/>
              <a:sym typeface="Montserrat Black"/>
            </a:endParaRPr>
          </a:p>
        </p:txBody>
      </p:sp>
      <p:grpSp>
        <p:nvGrpSpPr>
          <p:cNvPr id="673" name="Google Shape;673;p59"/>
          <p:cNvGrpSpPr/>
          <p:nvPr/>
        </p:nvGrpSpPr>
        <p:grpSpPr>
          <a:xfrm>
            <a:off x="-4391171" y="-3076874"/>
            <a:ext cx="6438041" cy="6236370"/>
            <a:chOff x="-3350602" y="-3018856"/>
            <a:chExt cx="8584055" cy="8315160"/>
          </a:xfrm>
        </p:grpSpPr>
        <p:sp>
          <p:nvSpPr>
            <p:cNvPr id="674" name="Google Shape;674;p59"/>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5" name="Google Shape;675;p59"/>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6" name="Google Shape;676;p59"/>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77" name="Google Shape;677;p59"/>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8" name="Google Shape;678;p59"/>
          <p:cNvSpPr/>
          <p:nvPr/>
        </p:nvSpPr>
        <p:spPr>
          <a:xfrm>
            <a:off x="1329900" y="1880550"/>
            <a:ext cx="6484200" cy="13824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Montserrat Black"/>
                <a:ea typeface="Montserrat Black"/>
                <a:cs typeface="Montserrat Black"/>
                <a:sym typeface="Montserrat Black"/>
              </a:rPr>
              <a:t>New rival streaming platforms that do not have as </a:t>
            </a:r>
            <a:r>
              <a:rPr lang="en" sz="2500">
                <a:solidFill>
                  <a:srgbClr val="FF9900"/>
                </a:solidFill>
                <a:latin typeface="Montserrat Black"/>
                <a:ea typeface="Montserrat Black"/>
                <a:cs typeface="Montserrat Black"/>
                <a:sym typeface="Montserrat Black"/>
              </a:rPr>
              <a:t>strict requirements</a:t>
            </a:r>
            <a:r>
              <a:rPr lang="en" sz="2500">
                <a:solidFill>
                  <a:schemeClr val="dk1"/>
                </a:solidFill>
                <a:latin typeface="Montserrat Black"/>
                <a:ea typeface="Montserrat Black"/>
                <a:cs typeface="Montserrat Black"/>
                <a:sym typeface="Montserrat Black"/>
              </a:rPr>
              <a:t> and </a:t>
            </a:r>
            <a:r>
              <a:rPr lang="en" sz="2500">
                <a:solidFill>
                  <a:srgbClr val="FF9900"/>
                </a:solidFill>
                <a:latin typeface="Montserrat Black"/>
                <a:ea typeface="Montserrat Black"/>
                <a:cs typeface="Montserrat Black"/>
                <a:sym typeface="Montserrat Black"/>
              </a:rPr>
              <a:t>greater revenue sharing</a:t>
            </a:r>
            <a:r>
              <a:rPr lang="en" sz="2500">
                <a:solidFill>
                  <a:schemeClr val="dk1"/>
                </a:solidFill>
                <a:latin typeface="Montserrat Black"/>
                <a:ea typeface="Montserrat Black"/>
                <a:cs typeface="Montserrat Black"/>
                <a:sym typeface="Montserrat Black"/>
              </a:rPr>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0"/>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4" name="Google Shape;684;p60"/>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685" name="Google Shape;685;p60"/>
          <p:cNvGrpSpPr/>
          <p:nvPr/>
        </p:nvGrpSpPr>
        <p:grpSpPr>
          <a:xfrm>
            <a:off x="-4391171" y="-3076874"/>
            <a:ext cx="6438041" cy="6236370"/>
            <a:chOff x="-3350602" y="-3018856"/>
            <a:chExt cx="8584055" cy="8315160"/>
          </a:xfrm>
        </p:grpSpPr>
        <p:sp>
          <p:nvSpPr>
            <p:cNvPr id="686" name="Google Shape;686;p60"/>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7" name="Google Shape;687;p60"/>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8" name="Google Shape;688;p60"/>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89" name="Google Shape;689;p60"/>
          <p:cNvSpPr txBox="1"/>
          <p:nvPr/>
        </p:nvSpPr>
        <p:spPr>
          <a:xfrm>
            <a:off x="887250" y="299550"/>
            <a:ext cx="7369500" cy="546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100">
                <a:solidFill>
                  <a:schemeClr val="dk1"/>
                </a:solidFill>
                <a:latin typeface="Montserrat Black"/>
                <a:ea typeface="Montserrat Black"/>
                <a:cs typeface="Montserrat Black"/>
                <a:sym typeface="Montserrat Black"/>
              </a:rPr>
              <a:t>Alliances</a:t>
            </a:r>
            <a:endParaRPr sz="2500">
              <a:solidFill>
                <a:schemeClr val="dk1"/>
              </a:solidFill>
              <a:latin typeface="Montserrat Black"/>
              <a:ea typeface="Montserrat Black"/>
              <a:cs typeface="Montserrat Black"/>
              <a:sym typeface="Montserrat Black"/>
            </a:endParaRPr>
          </a:p>
        </p:txBody>
      </p:sp>
      <p:graphicFrame>
        <p:nvGraphicFramePr>
          <p:cNvPr id="690" name="Google Shape;690;p60"/>
          <p:cNvGraphicFramePr/>
          <p:nvPr/>
        </p:nvGraphicFramePr>
        <p:xfrm>
          <a:off x="981200" y="2056025"/>
          <a:ext cx="3000000" cy="3000000"/>
        </p:xfrm>
        <a:graphic>
          <a:graphicData uri="http://schemas.openxmlformats.org/drawingml/2006/table">
            <a:tbl>
              <a:tblPr>
                <a:noFill/>
                <a:tableStyleId>{F7A47348-84AB-4F44-8232-40335ED90AA2}</a:tableStyleId>
              </a:tblPr>
              <a:tblGrid>
                <a:gridCol w="2860375"/>
                <a:gridCol w="2823525"/>
                <a:gridCol w="1497700"/>
              </a:tblGrid>
              <a:tr h="414125">
                <a:tc>
                  <a:txBody>
                    <a:bodyPr/>
                    <a:lstStyle/>
                    <a:p>
                      <a:pPr indent="0" lvl="0" marL="0" rtl="0" algn="ctr">
                        <a:lnSpc>
                          <a:spcPct val="100000"/>
                        </a:lnSpc>
                        <a:spcBef>
                          <a:spcPts val="1200"/>
                        </a:spcBef>
                        <a:spcAft>
                          <a:spcPts val="0"/>
                        </a:spcAft>
                        <a:buNone/>
                      </a:pPr>
                      <a:r>
                        <a:rPr b="1" lang="en" sz="1000">
                          <a:latin typeface="Livvic"/>
                          <a:ea typeface="Livvic"/>
                          <a:cs typeface="Livvic"/>
                          <a:sym typeface="Livvic"/>
                        </a:rPr>
                        <a:t>Company</a:t>
                      </a:r>
                      <a:endParaRPr b="1"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F9CB9C"/>
                    </a:solidFill>
                  </a:tcPr>
                </a:tc>
                <a:tc>
                  <a:txBody>
                    <a:bodyPr/>
                    <a:lstStyle/>
                    <a:p>
                      <a:pPr indent="0" lvl="0" marL="0" rtl="0" algn="ctr">
                        <a:lnSpc>
                          <a:spcPct val="100000"/>
                        </a:lnSpc>
                        <a:spcBef>
                          <a:spcPts val="1200"/>
                        </a:spcBef>
                        <a:spcAft>
                          <a:spcPts val="0"/>
                        </a:spcAft>
                        <a:buNone/>
                      </a:pPr>
                      <a:r>
                        <a:rPr b="1" lang="en" sz="1000">
                          <a:latin typeface="Livvic"/>
                          <a:ea typeface="Livvic"/>
                          <a:cs typeface="Livvic"/>
                          <a:sym typeface="Livvic"/>
                        </a:rPr>
                        <a:t>Revenue</a:t>
                      </a:r>
                      <a:endParaRPr b="1"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F9CB9C"/>
                    </a:solidFill>
                  </a:tcPr>
                </a:tc>
                <a:tc>
                  <a:txBody>
                    <a:bodyPr/>
                    <a:lstStyle/>
                    <a:p>
                      <a:pPr indent="0" lvl="0" marL="0" rtl="0" algn="ctr">
                        <a:lnSpc>
                          <a:spcPct val="100000"/>
                        </a:lnSpc>
                        <a:spcBef>
                          <a:spcPts val="1200"/>
                        </a:spcBef>
                        <a:spcAft>
                          <a:spcPts val="0"/>
                        </a:spcAft>
                        <a:buNone/>
                      </a:pPr>
                      <a:r>
                        <a:rPr b="1" lang="en" sz="1000">
                          <a:latin typeface="Livvic"/>
                          <a:ea typeface="Livvic"/>
                          <a:cs typeface="Livvic"/>
                          <a:sym typeface="Livvic"/>
                        </a:rPr>
                        <a:t>Growth rate</a:t>
                      </a:r>
                      <a:endParaRPr b="1"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F9CB9C"/>
                    </a:solidFill>
                  </a:tcPr>
                </a:tc>
              </a:tr>
              <a:tr h="254300">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Riot Games</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$1.5b</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10.4%</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414125">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EA Sports</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$1.8b</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5.14%</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414125">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Epic games</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$5.7b</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12.94%</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bl>
          </a:graphicData>
        </a:graphic>
      </p:graphicFrame>
      <p:pic>
        <p:nvPicPr>
          <p:cNvPr id="691" name="Google Shape;691;p60"/>
          <p:cNvPicPr preferRelativeResize="0"/>
          <p:nvPr/>
        </p:nvPicPr>
        <p:blipFill rotWithShape="1">
          <a:blip r:embed="rId3">
            <a:alphaModFix/>
          </a:blip>
          <a:srcRect b="25694" l="0" r="0" t="25998"/>
          <a:stretch/>
        </p:blipFill>
        <p:spPr>
          <a:xfrm>
            <a:off x="887250" y="1055175"/>
            <a:ext cx="2458399" cy="791526"/>
          </a:xfrm>
          <a:prstGeom prst="rect">
            <a:avLst/>
          </a:prstGeom>
          <a:noFill/>
          <a:ln>
            <a:noFill/>
          </a:ln>
        </p:spPr>
      </p:pic>
      <p:pic>
        <p:nvPicPr>
          <p:cNvPr id="692" name="Google Shape;692;p60"/>
          <p:cNvPicPr preferRelativeResize="0"/>
          <p:nvPr/>
        </p:nvPicPr>
        <p:blipFill rotWithShape="1">
          <a:blip r:embed="rId4">
            <a:alphaModFix/>
          </a:blip>
          <a:srcRect b="10849" l="23619" r="24353" t="14171"/>
          <a:stretch/>
        </p:blipFill>
        <p:spPr>
          <a:xfrm>
            <a:off x="4086225" y="984300"/>
            <a:ext cx="971551" cy="933274"/>
          </a:xfrm>
          <a:prstGeom prst="rect">
            <a:avLst/>
          </a:prstGeom>
          <a:noFill/>
          <a:ln>
            <a:noFill/>
          </a:ln>
        </p:spPr>
      </p:pic>
      <p:pic>
        <p:nvPicPr>
          <p:cNvPr id="693" name="Google Shape;693;p60"/>
          <p:cNvPicPr preferRelativeResize="0"/>
          <p:nvPr/>
        </p:nvPicPr>
        <p:blipFill>
          <a:blip r:embed="rId5">
            <a:alphaModFix/>
          </a:blip>
          <a:stretch>
            <a:fillRect/>
          </a:stretch>
        </p:blipFill>
        <p:spPr>
          <a:xfrm>
            <a:off x="6665100" y="993750"/>
            <a:ext cx="787600" cy="9143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1"/>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9" name="Google Shape;699;p61"/>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700" name="Google Shape;700;p61"/>
          <p:cNvGrpSpPr/>
          <p:nvPr/>
        </p:nvGrpSpPr>
        <p:grpSpPr>
          <a:xfrm>
            <a:off x="-4391171" y="-3076874"/>
            <a:ext cx="6438041" cy="6236370"/>
            <a:chOff x="-3350602" y="-3018856"/>
            <a:chExt cx="8584055" cy="8315160"/>
          </a:xfrm>
        </p:grpSpPr>
        <p:sp>
          <p:nvSpPr>
            <p:cNvPr id="701" name="Google Shape;701;p61"/>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2" name="Google Shape;702;p61"/>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3" name="Google Shape;703;p61"/>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04" name="Google Shape;704;p61"/>
          <p:cNvSpPr txBox="1"/>
          <p:nvPr/>
        </p:nvSpPr>
        <p:spPr>
          <a:xfrm>
            <a:off x="887250" y="299550"/>
            <a:ext cx="7369500" cy="546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100">
                <a:solidFill>
                  <a:schemeClr val="dk1"/>
                </a:solidFill>
                <a:latin typeface="Montserrat Black"/>
                <a:ea typeface="Montserrat Black"/>
                <a:cs typeface="Montserrat Black"/>
                <a:sym typeface="Montserrat Black"/>
              </a:rPr>
              <a:t>Appropriability Regime</a:t>
            </a:r>
            <a:endParaRPr sz="2500">
              <a:solidFill>
                <a:schemeClr val="dk1"/>
              </a:solidFill>
              <a:latin typeface="Montserrat Black"/>
              <a:ea typeface="Montserrat Black"/>
              <a:cs typeface="Montserrat Black"/>
              <a:sym typeface="Montserrat Black"/>
            </a:endParaRPr>
          </a:p>
        </p:txBody>
      </p:sp>
      <p:sp>
        <p:nvSpPr>
          <p:cNvPr id="705" name="Google Shape;705;p61"/>
          <p:cNvSpPr txBox="1"/>
          <p:nvPr/>
        </p:nvSpPr>
        <p:spPr>
          <a:xfrm>
            <a:off x="1080900" y="1002363"/>
            <a:ext cx="6982200" cy="284700"/>
          </a:xfrm>
          <a:prstGeom prst="rect">
            <a:avLst/>
          </a:prstGeom>
          <a:noFill/>
          <a:ln>
            <a:noFill/>
          </a:ln>
        </p:spPr>
        <p:txBody>
          <a:bodyPr anchorCtr="0" anchor="t" bIns="34275" lIns="68575" spcFirstLastPara="1" rIns="68575" wrap="square" tIns="34275">
            <a:spAutoFit/>
          </a:bodyPr>
          <a:lstStyle/>
          <a:p>
            <a:pPr indent="0" lvl="0" marL="0" rtl="0" algn="ctr">
              <a:lnSpc>
                <a:spcPct val="130000"/>
              </a:lnSpc>
              <a:spcBef>
                <a:spcPts val="0"/>
              </a:spcBef>
              <a:spcAft>
                <a:spcPts val="0"/>
              </a:spcAft>
              <a:buSzPts val="1100"/>
              <a:buNone/>
            </a:pPr>
            <a:r>
              <a:t/>
            </a:r>
            <a:endParaRPr b="1">
              <a:latin typeface="Livvic"/>
              <a:ea typeface="Livvic"/>
              <a:cs typeface="Livvic"/>
              <a:sym typeface="Livvic"/>
            </a:endParaRPr>
          </a:p>
        </p:txBody>
      </p:sp>
      <p:sp>
        <p:nvSpPr>
          <p:cNvPr id="706" name="Google Shape;706;p61"/>
          <p:cNvSpPr/>
          <p:nvPr/>
        </p:nvSpPr>
        <p:spPr>
          <a:xfrm>
            <a:off x="2335650" y="1021125"/>
            <a:ext cx="4472700" cy="1073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ivvic"/>
                <a:ea typeface="Livvic"/>
                <a:cs typeface="Livvic"/>
                <a:sym typeface="Livvic"/>
              </a:rPr>
              <a:t> </a:t>
            </a:r>
            <a:r>
              <a:rPr b="1" lang="en" sz="1600">
                <a:latin typeface="Livvic"/>
                <a:ea typeface="Livvic"/>
                <a:cs typeface="Livvic"/>
                <a:sym typeface="Livvic"/>
              </a:rPr>
              <a:t>Intellectual Property</a:t>
            </a:r>
            <a:endParaRPr b="1" sz="1600">
              <a:latin typeface="Livvic"/>
              <a:ea typeface="Livvic"/>
              <a:cs typeface="Livvic"/>
              <a:sym typeface="Livvic"/>
            </a:endParaRPr>
          </a:p>
          <a:p>
            <a:pPr indent="0" lvl="0" marL="0" rtl="0" algn="ctr">
              <a:spcBef>
                <a:spcPts val="0"/>
              </a:spcBef>
              <a:spcAft>
                <a:spcPts val="0"/>
              </a:spcAft>
              <a:buNone/>
            </a:pPr>
            <a:r>
              <a:rPr lang="en" sz="1600">
                <a:latin typeface="Livvic"/>
                <a:ea typeface="Livvic"/>
                <a:cs typeface="Livvic"/>
                <a:sym typeface="Livvic"/>
              </a:rPr>
              <a:t> Licensing</a:t>
            </a:r>
            <a:endParaRPr sz="1600">
              <a:latin typeface="Livvic"/>
              <a:ea typeface="Livvic"/>
              <a:cs typeface="Livvic"/>
              <a:sym typeface="Livvic"/>
            </a:endParaRPr>
          </a:p>
          <a:p>
            <a:pPr indent="0" lvl="0" marL="0" rtl="0" algn="ctr">
              <a:spcBef>
                <a:spcPts val="0"/>
              </a:spcBef>
              <a:spcAft>
                <a:spcPts val="0"/>
              </a:spcAft>
              <a:buNone/>
            </a:pPr>
            <a:r>
              <a:rPr lang="en" sz="1600">
                <a:latin typeface="Livvic"/>
                <a:ea typeface="Livvic"/>
                <a:cs typeface="Livvic"/>
                <a:sym typeface="Livvic"/>
              </a:rPr>
              <a:t>Copyright</a:t>
            </a:r>
            <a:endParaRPr sz="1600">
              <a:latin typeface="Livvic"/>
              <a:ea typeface="Livvic"/>
              <a:cs typeface="Livvic"/>
              <a:sym typeface="Livvic"/>
            </a:endParaRPr>
          </a:p>
          <a:p>
            <a:pPr indent="0" lvl="0" marL="0" rtl="0" algn="ctr">
              <a:spcBef>
                <a:spcPts val="0"/>
              </a:spcBef>
              <a:spcAft>
                <a:spcPts val="0"/>
              </a:spcAft>
              <a:buNone/>
            </a:pPr>
            <a:r>
              <a:rPr lang="en" sz="1600">
                <a:latin typeface="Livvic"/>
                <a:ea typeface="Livvic"/>
                <a:cs typeface="Livvic"/>
                <a:sym typeface="Livvic"/>
              </a:rPr>
              <a:t>Site Aesthetics</a:t>
            </a:r>
            <a:endParaRPr sz="1600">
              <a:latin typeface="Livvic"/>
              <a:ea typeface="Livvic"/>
              <a:cs typeface="Livvic"/>
              <a:sym typeface="Livvic"/>
            </a:endParaRPr>
          </a:p>
        </p:txBody>
      </p:sp>
      <p:sp>
        <p:nvSpPr>
          <p:cNvPr id="707" name="Google Shape;707;p61"/>
          <p:cNvSpPr txBox="1"/>
          <p:nvPr/>
        </p:nvSpPr>
        <p:spPr>
          <a:xfrm>
            <a:off x="1080900" y="2193888"/>
            <a:ext cx="6982200" cy="28059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SzPts val="1100"/>
              <a:buNone/>
            </a:pPr>
            <a:r>
              <a:rPr b="1" lang="en">
                <a:latin typeface="Livvic"/>
                <a:ea typeface="Livvic"/>
                <a:cs typeface="Livvic"/>
                <a:sym typeface="Livvic"/>
              </a:rPr>
              <a:t>Appropriability Regime: Weak</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b="1" lang="en">
                <a:latin typeface="Livvic"/>
                <a:ea typeface="Livvic"/>
                <a:cs typeface="Livvic"/>
                <a:sym typeface="Livvic"/>
              </a:rPr>
              <a:t>Streamed Games</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Licensing</a:t>
            </a:r>
            <a:endParaRPr>
              <a:latin typeface="Livvic"/>
              <a:ea typeface="Livvic"/>
              <a:cs typeface="Livvic"/>
              <a:sym typeface="Livvic"/>
            </a:endParaRPr>
          </a:p>
          <a:p>
            <a:pPr indent="0" lvl="0" marL="0" rtl="0" algn="ctr">
              <a:lnSpc>
                <a:spcPct val="130000"/>
              </a:lnSpc>
              <a:spcBef>
                <a:spcPts val="0"/>
              </a:spcBef>
              <a:spcAft>
                <a:spcPts val="0"/>
              </a:spcAft>
              <a:buSzPts val="1100"/>
              <a:buNone/>
            </a:pPr>
            <a:r>
              <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 </a:t>
            </a:r>
            <a:r>
              <a:rPr b="1" lang="en">
                <a:latin typeface="Livvic"/>
                <a:ea typeface="Livvic"/>
                <a:cs typeface="Livvic"/>
                <a:sym typeface="Livvic"/>
              </a:rPr>
              <a:t>Amazon Game Studios</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Copyright</a:t>
            </a:r>
            <a:endParaRPr>
              <a:latin typeface="Livvic"/>
              <a:ea typeface="Livvic"/>
              <a:cs typeface="Livvic"/>
              <a:sym typeface="Livvic"/>
            </a:endParaRPr>
          </a:p>
          <a:p>
            <a:pPr indent="0" lvl="0" marL="0" rtl="0" algn="ctr">
              <a:lnSpc>
                <a:spcPct val="130000"/>
              </a:lnSpc>
              <a:spcBef>
                <a:spcPts val="0"/>
              </a:spcBef>
              <a:spcAft>
                <a:spcPts val="0"/>
              </a:spcAft>
              <a:buSzPts val="1100"/>
              <a:buNone/>
            </a:pPr>
            <a:r>
              <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 </a:t>
            </a:r>
            <a:r>
              <a:rPr b="1" lang="en">
                <a:latin typeface="Livvic"/>
                <a:ea typeface="Livvic"/>
                <a:cs typeface="Livvic"/>
                <a:sym typeface="Livvic"/>
              </a:rPr>
              <a:t>Exclusive Content</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Licensing</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Exclusive Rights</a:t>
            </a:r>
            <a:endParaRPr>
              <a:latin typeface="Livvic"/>
              <a:ea typeface="Livvic"/>
              <a:cs typeface="Livvic"/>
              <a:sym typeface="Livv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62"/>
          <p:cNvPicPr preferRelativeResize="0"/>
          <p:nvPr/>
        </p:nvPicPr>
        <p:blipFill>
          <a:blip r:embed="rId3">
            <a:alphaModFix/>
          </a:blip>
          <a:stretch>
            <a:fillRect/>
          </a:stretch>
        </p:blipFill>
        <p:spPr>
          <a:xfrm>
            <a:off x="1153863" y="584375"/>
            <a:ext cx="6836275" cy="4833250"/>
          </a:xfrm>
          <a:prstGeom prst="rect">
            <a:avLst/>
          </a:prstGeom>
          <a:noFill/>
          <a:ln>
            <a:noFill/>
          </a:ln>
        </p:spPr>
      </p:pic>
      <p:sp>
        <p:nvSpPr>
          <p:cNvPr id="713" name="Google Shape;713;p62"/>
          <p:cNvSpPr/>
          <p:nvPr/>
        </p:nvSpPr>
        <p:spPr>
          <a:xfrm rot="5400000">
            <a:off x="8056553" y="2483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4" name="Google Shape;714;p62"/>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The </a:t>
            </a:r>
            <a:r>
              <a:rPr lang="en" sz="3300">
                <a:solidFill>
                  <a:srgbClr val="FF9900"/>
                </a:solidFill>
                <a:latin typeface="Montserrat Black"/>
                <a:ea typeface="Montserrat Black"/>
                <a:cs typeface="Montserrat Black"/>
                <a:sym typeface="Montserrat Black"/>
              </a:rPr>
              <a:t>Gaming </a:t>
            </a:r>
            <a:r>
              <a:rPr lang="en" sz="3300">
                <a:solidFill>
                  <a:schemeClr val="dk1"/>
                </a:solidFill>
                <a:latin typeface="Montserrat Black"/>
                <a:ea typeface="Montserrat Black"/>
                <a:cs typeface="Montserrat Black"/>
                <a:sym typeface="Montserrat Black"/>
              </a:rPr>
              <a:t>Product</a:t>
            </a:r>
            <a:endParaRPr sz="2700">
              <a:solidFill>
                <a:srgbClr val="FF9900"/>
              </a:solidFill>
              <a:latin typeface="Montserrat Black"/>
              <a:ea typeface="Montserrat Black"/>
              <a:cs typeface="Montserrat Black"/>
              <a:sym typeface="Montserrat Black"/>
            </a:endParaRPr>
          </a:p>
        </p:txBody>
      </p:sp>
      <p:sp>
        <p:nvSpPr>
          <p:cNvPr id="715" name="Google Shape;715;p62"/>
          <p:cNvSpPr txBox="1"/>
          <p:nvPr/>
        </p:nvSpPr>
        <p:spPr>
          <a:xfrm>
            <a:off x="1080900" y="1117675"/>
            <a:ext cx="69822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u="sng">
                <a:latin typeface="Livvic"/>
                <a:ea typeface="Livvic"/>
                <a:cs typeface="Livvic"/>
                <a:sym typeface="Livvic"/>
              </a:rPr>
              <a:t>Stage of Product Development</a:t>
            </a:r>
            <a:endParaRPr b="1" u="sng">
              <a:latin typeface="Livvic"/>
              <a:ea typeface="Livvic"/>
              <a:cs typeface="Livvic"/>
              <a:sym typeface="Livvic"/>
            </a:endParaRPr>
          </a:p>
        </p:txBody>
      </p:sp>
      <p:grpSp>
        <p:nvGrpSpPr>
          <p:cNvPr id="716" name="Google Shape;716;p62"/>
          <p:cNvGrpSpPr/>
          <p:nvPr/>
        </p:nvGrpSpPr>
        <p:grpSpPr>
          <a:xfrm>
            <a:off x="-4391171" y="-3076874"/>
            <a:ext cx="6438041" cy="6236370"/>
            <a:chOff x="-3350602" y="-3018856"/>
            <a:chExt cx="8584055" cy="8315160"/>
          </a:xfrm>
        </p:grpSpPr>
        <p:sp>
          <p:nvSpPr>
            <p:cNvPr id="717" name="Google Shape;717;p62"/>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8" name="Google Shape;718;p62"/>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9" name="Google Shape;719;p62"/>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20" name="Google Shape;720;p62"/>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1" name="Google Shape;721;p62"/>
          <p:cNvSpPr/>
          <p:nvPr/>
        </p:nvSpPr>
        <p:spPr>
          <a:xfrm>
            <a:off x="6595671" y="1464312"/>
            <a:ext cx="1330200" cy="3232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3"/>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7" name="Google Shape;727;p63"/>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Gaming </a:t>
            </a:r>
            <a:r>
              <a:rPr lang="en" sz="3300">
                <a:solidFill>
                  <a:schemeClr val="dk1"/>
                </a:solidFill>
                <a:latin typeface="Montserrat Black"/>
                <a:ea typeface="Montserrat Black"/>
                <a:cs typeface="Montserrat Black"/>
                <a:sym typeface="Montserrat Black"/>
              </a:rPr>
              <a:t>Innovations</a:t>
            </a:r>
            <a:endParaRPr sz="2700">
              <a:solidFill>
                <a:srgbClr val="FF9900"/>
              </a:solidFill>
              <a:latin typeface="Montserrat Black"/>
              <a:ea typeface="Montserrat Black"/>
              <a:cs typeface="Montserrat Black"/>
              <a:sym typeface="Montserrat Black"/>
            </a:endParaRPr>
          </a:p>
        </p:txBody>
      </p:sp>
      <p:sp>
        <p:nvSpPr>
          <p:cNvPr id="728" name="Google Shape;728;p63"/>
          <p:cNvSpPr txBox="1"/>
          <p:nvPr/>
        </p:nvSpPr>
        <p:spPr>
          <a:xfrm>
            <a:off x="1080900" y="1117675"/>
            <a:ext cx="6982200" cy="564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Source of Innovation include:</a:t>
            </a:r>
            <a:endParaRPr>
              <a:latin typeface="Livvic"/>
              <a:ea typeface="Livvic"/>
              <a:cs typeface="Livvic"/>
              <a:sym typeface="Livvic"/>
            </a:endParaRPr>
          </a:p>
          <a:p>
            <a:pPr indent="-317500" lvl="0" marL="457200" marR="0" rtl="0" algn="l">
              <a:lnSpc>
                <a:spcPct val="130000"/>
              </a:lnSpc>
              <a:spcBef>
                <a:spcPts val="0"/>
              </a:spcBef>
              <a:spcAft>
                <a:spcPts val="0"/>
              </a:spcAft>
              <a:buSzPts val="1400"/>
              <a:buFont typeface="Livvic"/>
              <a:buChar char="●"/>
            </a:pPr>
            <a:r>
              <a:rPr lang="en">
                <a:latin typeface="Livvic"/>
                <a:ea typeface="Livvic"/>
                <a:cs typeface="Livvic"/>
                <a:sym typeface="Livvic"/>
              </a:rPr>
              <a:t>Amazon Game Studios</a:t>
            </a:r>
            <a:endParaRPr>
              <a:latin typeface="Livvic"/>
              <a:ea typeface="Livvic"/>
              <a:cs typeface="Livvic"/>
              <a:sym typeface="Livvic"/>
            </a:endParaRPr>
          </a:p>
        </p:txBody>
      </p:sp>
      <p:grpSp>
        <p:nvGrpSpPr>
          <p:cNvPr id="729" name="Google Shape;729;p63"/>
          <p:cNvGrpSpPr/>
          <p:nvPr/>
        </p:nvGrpSpPr>
        <p:grpSpPr>
          <a:xfrm>
            <a:off x="-4391171" y="-3076874"/>
            <a:ext cx="6438041" cy="6236370"/>
            <a:chOff x="-3350602" y="-3018856"/>
            <a:chExt cx="8584055" cy="8315160"/>
          </a:xfrm>
        </p:grpSpPr>
        <p:sp>
          <p:nvSpPr>
            <p:cNvPr id="730" name="Google Shape;730;p63"/>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1" name="Google Shape;731;p63"/>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2" name="Google Shape;732;p63"/>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33" name="Google Shape;733;p63"/>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4" name="Google Shape;734;p63"/>
          <p:cNvSpPr txBox="1"/>
          <p:nvPr/>
        </p:nvSpPr>
        <p:spPr>
          <a:xfrm>
            <a:off x="3038100" y="4481925"/>
            <a:ext cx="30678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Amazon Game Studios</a:t>
            </a:r>
            <a:endParaRPr b="1">
              <a:latin typeface="Livvic"/>
              <a:ea typeface="Livvic"/>
              <a:cs typeface="Livvic"/>
              <a:sym typeface="Livvic"/>
            </a:endParaRPr>
          </a:p>
        </p:txBody>
      </p:sp>
      <p:pic>
        <p:nvPicPr>
          <p:cNvPr id="735" name="Google Shape;735;p63"/>
          <p:cNvPicPr preferRelativeResize="0"/>
          <p:nvPr/>
        </p:nvPicPr>
        <p:blipFill>
          <a:blip r:embed="rId3">
            <a:alphaModFix/>
          </a:blip>
          <a:stretch>
            <a:fillRect/>
          </a:stretch>
        </p:blipFill>
        <p:spPr>
          <a:xfrm>
            <a:off x="2961152" y="2416826"/>
            <a:ext cx="3221700" cy="1812300"/>
          </a:xfrm>
          <a:prstGeom prst="roundRect">
            <a:avLst>
              <a:gd fmla="val 16667" name="adj"/>
            </a:avLst>
          </a:prstGeom>
          <a:noFill/>
          <a:ln cap="flat" cmpd="sng" w="28575">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4"/>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Evaluation of </a:t>
            </a:r>
            <a:r>
              <a:rPr lang="en" sz="3300">
                <a:solidFill>
                  <a:srgbClr val="FF9900"/>
                </a:solidFill>
                <a:latin typeface="Montserrat Black"/>
                <a:ea typeface="Montserrat Black"/>
                <a:cs typeface="Montserrat Black"/>
                <a:sym typeface="Montserrat Black"/>
              </a:rPr>
              <a:t>Gaming</a:t>
            </a:r>
            <a:endParaRPr sz="2700">
              <a:solidFill>
                <a:srgbClr val="FF9900"/>
              </a:solidFill>
              <a:latin typeface="Montserrat Black"/>
              <a:ea typeface="Montserrat Black"/>
              <a:cs typeface="Montserrat Black"/>
              <a:sym typeface="Montserrat Black"/>
            </a:endParaRPr>
          </a:p>
        </p:txBody>
      </p:sp>
      <p:sp>
        <p:nvSpPr>
          <p:cNvPr id="741" name="Google Shape;741;p64"/>
          <p:cNvSpPr txBox="1"/>
          <p:nvPr/>
        </p:nvSpPr>
        <p:spPr>
          <a:xfrm>
            <a:off x="1080900" y="1979100"/>
            <a:ext cx="6982200" cy="16563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900">
                <a:latin typeface="Livvic"/>
                <a:ea typeface="Livvic"/>
                <a:cs typeface="Livvic"/>
                <a:sym typeface="Livvic"/>
              </a:rPr>
              <a:t>Evaluation</a:t>
            </a:r>
            <a:endParaRPr b="1" sz="1900">
              <a:latin typeface="Livvic"/>
              <a:ea typeface="Livvic"/>
              <a:cs typeface="Livvic"/>
              <a:sym typeface="Livvic"/>
            </a:endParaRPr>
          </a:p>
          <a:p>
            <a:pPr indent="0" lvl="0" marL="0" marR="0" rtl="0" algn="ctr">
              <a:lnSpc>
                <a:spcPct val="130000"/>
              </a:lnSpc>
              <a:spcBef>
                <a:spcPts val="0"/>
              </a:spcBef>
              <a:spcAft>
                <a:spcPts val="0"/>
              </a:spcAft>
              <a:buNone/>
            </a:pPr>
            <a:r>
              <a:t/>
            </a:r>
            <a:endParaRPr sz="1600">
              <a:latin typeface="Livvic"/>
              <a:ea typeface="Livvic"/>
              <a:cs typeface="Livvic"/>
              <a:sym typeface="Livvic"/>
            </a:endParaRPr>
          </a:p>
          <a:p>
            <a:pPr indent="0" lvl="0" marL="0" marR="0" rtl="0" algn="ctr">
              <a:lnSpc>
                <a:spcPct val="130000"/>
              </a:lnSpc>
              <a:spcBef>
                <a:spcPts val="0"/>
              </a:spcBef>
              <a:spcAft>
                <a:spcPts val="0"/>
              </a:spcAft>
              <a:buNone/>
            </a:pPr>
            <a:r>
              <a:rPr lang="en" sz="1600">
                <a:latin typeface="Livvic"/>
                <a:ea typeface="Livvic"/>
                <a:cs typeface="Livvic"/>
                <a:sym typeface="Livvic"/>
              </a:rPr>
              <a:t>Prime Gaming is one of Amazon Prime’s biggest success due to the acquisition of Twitch, amassing </a:t>
            </a:r>
            <a:r>
              <a:rPr b="1" lang="en" sz="1600">
                <a:latin typeface="Livvic"/>
                <a:ea typeface="Livvic"/>
                <a:cs typeface="Livvic"/>
                <a:sym typeface="Livvic"/>
              </a:rPr>
              <a:t>a large </a:t>
            </a:r>
            <a:r>
              <a:rPr b="1" lang="en" sz="1600">
                <a:latin typeface="Livvic"/>
                <a:ea typeface="Livvic"/>
                <a:cs typeface="Livvic"/>
                <a:sym typeface="Livvic"/>
              </a:rPr>
              <a:t>installed</a:t>
            </a:r>
            <a:r>
              <a:rPr b="1" lang="en" sz="1600">
                <a:latin typeface="Livvic"/>
                <a:ea typeface="Livvic"/>
                <a:cs typeface="Livvic"/>
                <a:sym typeface="Livvic"/>
              </a:rPr>
              <a:t> base</a:t>
            </a:r>
            <a:r>
              <a:rPr lang="en" sz="1600">
                <a:latin typeface="Livvic"/>
                <a:ea typeface="Livvic"/>
                <a:cs typeface="Livvic"/>
                <a:sym typeface="Livvic"/>
              </a:rPr>
              <a:t>, and is the </a:t>
            </a:r>
            <a:r>
              <a:rPr b="1" lang="en" sz="1600">
                <a:latin typeface="Livvic"/>
                <a:ea typeface="Livvic"/>
                <a:cs typeface="Livvic"/>
                <a:sym typeface="Livvic"/>
              </a:rPr>
              <a:t>largest go-to streaming</a:t>
            </a:r>
            <a:r>
              <a:rPr lang="en" sz="1600">
                <a:latin typeface="Livvic"/>
                <a:ea typeface="Livvic"/>
                <a:cs typeface="Livvic"/>
                <a:sym typeface="Livvic"/>
              </a:rPr>
              <a:t> </a:t>
            </a:r>
            <a:r>
              <a:rPr b="1" lang="en" sz="1600">
                <a:latin typeface="Livvic"/>
                <a:ea typeface="Livvic"/>
                <a:cs typeface="Livvic"/>
                <a:sym typeface="Livvic"/>
              </a:rPr>
              <a:t>platform </a:t>
            </a:r>
            <a:r>
              <a:rPr lang="en" sz="1600">
                <a:latin typeface="Livvic"/>
                <a:ea typeface="Livvic"/>
                <a:cs typeface="Livvic"/>
                <a:sym typeface="Livvic"/>
              </a:rPr>
              <a:t>for gamers and viewers.</a:t>
            </a:r>
            <a:endParaRPr sz="1600">
              <a:latin typeface="Livvic"/>
              <a:ea typeface="Livvic"/>
              <a:cs typeface="Livvic"/>
              <a:sym typeface="Livvic"/>
            </a:endParaRPr>
          </a:p>
        </p:txBody>
      </p:sp>
      <p:sp>
        <p:nvSpPr>
          <p:cNvPr id="742" name="Google Shape;742;p64"/>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3" name="Google Shape;743;p64"/>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44" name="Google Shape;744;p64"/>
          <p:cNvGrpSpPr/>
          <p:nvPr/>
        </p:nvGrpSpPr>
        <p:grpSpPr>
          <a:xfrm>
            <a:off x="-4391171" y="-3076874"/>
            <a:ext cx="6438041" cy="6236370"/>
            <a:chOff x="-3350602" y="-3018856"/>
            <a:chExt cx="8584055" cy="8315160"/>
          </a:xfrm>
        </p:grpSpPr>
        <p:sp>
          <p:nvSpPr>
            <p:cNvPr id="745" name="Google Shape;745;p64"/>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6" name="Google Shape;746;p64"/>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7" name="Google Shape;747;p64"/>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748" name="Google Shape;748;p64"/>
          <p:cNvGrpSpPr/>
          <p:nvPr/>
        </p:nvGrpSpPr>
        <p:grpSpPr>
          <a:xfrm>
            <a:off x="4273695" y="1139331"/>
            <a:ext cx="596600" cy="577198"/>
            <a:chOff x="-59029025" y="3711650"/>
            <a:chExt cx="316650" cy="315875"/>
          </a:xfrm>
        </p:grpSpPr>
        <p:sp>
          <p:nvSpPr>
            <p:cNvPr id="749" name="Google Shape;749;p6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9"/>
          <p:cNvPicPr preferRelativeResize="0"/>
          <p:nvPr/>
        </p:nvPicPr>
        <p:blipFill rotWithShape="1">
          <a:blip r:embed="rId3">
            <a:alphaModFix/>
          </a:blip>
          <a:srcRect b="11703" l="4461" r="3550" t="10992"/>
          <a:stretch/>
        </p:blipFill>
        <p:spPr>
          <a:xfrm>
            <a:off x="171450" y="1241600"/>
            <a:ext cx="5386400" cy="3200402"/>
          </a:xfrm>
          <a:prstGeom prst="rect">
            <a:avLst/>
          </a:prstGeom>
          <a:noFill/>
          <a:ln>
            <a:noFill/>
          </a:ln>
        </p:spPr>
      </p:pic>
      <p:sp>
        <p:nvSpPr>
          <p:cNvPr id="190" name="Google Shape;190;p29"/>
          <p:cNvSpPr txBox="1"/>
          <p:nvPr/>
        </p:nvSpPr>
        <p:spPr>
          <a:xfrm>
            <a:off x="5786425" y="1622008"/>
            <a:ext cx="2775900" cy="24396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100">
                <a:solidFill>
                  <a:srgbClr val="3A3838"/>
                </a:solidFill>
                <a:latin typeface="Livvic"/>
                <a:ea typeface="Livvic"/>
                <a:cs typeface="Livvic"/>
                <a:sym typeface="Livvic"/>
              </a:rPr>
              <a:t>Amazon Prime gives members access to shipping, shopping, streaming, reading, and other benefits.</a:t>
            </a:r>
            <a:endParaRPr sz="1100">
              <a:solidFill>
                <a:srgbClr val="3A3838"/>
              </a:solidFill>
              <a:latin typeface="Livvic"/>
              <a:ea typeface="Livvic"/>
              <a:cs typeface="Livvic"/>
              <a:sym typeface="Livvic"/>
            </a:endParaRPr>
          </a:p>
          <a:p>
            <a:pPr indent="-298450" lvl="0" marL="457200" marR="0" rtl="0" algn="l">
              <a:lnSpc>
                <a:spcPct val="130000"/>
              </a:lnSpc>
              <a:spcBef>
                <a:spcPts val="0"/>
              </a:spcBef>
              <a:spcAft>
                <a:spcPts val="0"/>
              </a:spcAft>
              <a:buClr>
                <a:srgbClr val="3A3838"/>
              </a:buClr>
              <a:buSzPts val="1100"/>
              <a:buFont typeface="Livvic"/>
              <a:buChar char="●"/>
            </a:pPr>
            <a:r>
              <a:rPr lang="en" sz="1100">
                <a:solidFill>
                  <a:srgbClr val="3A3838"/>
                </a:solidFill>
                <a:latin typeface="Livvic"/>
                <a:ea typeface="Livvic"/>
                <a:cs typeface="Livvic"/>
                <a:sym typeface="Livvic"/>
              </a:rPr>
              <a:t>E-commerce</a:t>
            </a:r>
            <a:endParaRPr sz="1100">
              <a:solidFill>
                <a:srgbClr val="3A3838"/>
              </a:solidFill>
              <a:latin typeface="Livvic"/>
              <a:ea typeface="Livvic"/>
              <a:cs typeface="Livvic"/>
              <a:sym typeface="Livvic"/>
            </a:endParaRPr>
          </a:p>
          <a:p>
            <a:pPr indent="-298450" lvl="0" marL="457200" marR="0" rtl="0" algn="l">
              <a:lnSpc>
                <a:spcPct val="130000"/>
              </a:lnSpc>
              <a:spcBef>
                <a:spcPts val="0"/>
              </a:spcBef>
              <a:spcAft>
                <a:spcPts val="0"/>
              </a:spcAft>
              <a:buClr>
                <a:srgbClr val="3A3838"/>
              </a:buClr>
              <a:buSzPts val="1100"/>
              <a:buFont typeface="Livvic"/>
              <a:buChar char="●"/>
            </a:pPr>
            <a:r>
              <a:rPr lang="en" sz="1100">
                <a:solidFill>
                  <a:srgbClr val="3A3838"/>
                </a:solidFill>
                <a:latin typeface="Livvic"/>
                <a:ea typeface="Livvic"/>
                <a:cs typeface="Livvic"/>
                <a:sym typeface="Livvic"/>
              </a:rPr>
              <a:t>Entertainment</a:t>
            </a:r>
            <a:endParaRPr sz="1100">
              <a:solidFill>
                <a:srgbClr val="3A3838"/>
              </a:solidFill>
              <a:latin typeface="Livvic"/>
              <a:ea typeface="Livvic"/>
              <a:cs typeface="Livvic"/>
              <a:sym typeface="Livvic"/>
            </a:endParaRPr>
          </a:p>
          <a:p>
            <a:pPr indent="-298450" lvl="0" marL="457200" marR="0" rtl="0" algn="l">
              <a:lnSpc>
                <a:spcPct val="130000"/>
              </a:lnSpc>
              <a:spcBef>
                <a:spcPts val="0"/>
              </a:spcBef>
              <a:spcAft>
                <a:spcPts val="0"/>
              </a:spcAft>
              <a:buClr>
                <a:srgbClr val="3A3838"/>
              </a:buClr>
              <a:buSzPts val="1100"/>
              <a:buFont typeface="Livvic"/>
              <a:buChar char="●"/>
            </a:pPr>
            <a:r>
              <a:rPr lang="en" sz="1100">
                <a:solidFill>
                  <a:srgbClr val="3A3838"/>
                </a:solidFill>
                <a:latin typeface="Livvic"/>
                <a:ea typeface="Livvic"/>
                <a:cs typeface="Livvic"/>
                <a:sym typeface="Livvic"/>
              </a:rPr>
              <a:t>Healthcare</a:t>
            </a:r>
            <a:endParaRPr sz="1100">
              <a:solidFill>
                <a:srgbClr val="3A3838"/>
              </a:solidFill>
              <a:latin typeface="Livvic"/>
              <a:ea typeface="Livvic"/>
              <a:cs typeface="Livvic"/>
              <a:sym typeface="Livvic"/>
            </a:endParaRPr>
          </a:p>
          <a:p>
            <a:pPr indent="-298450" lvl="0" marL="457200" marR="0" rtl="0" algn="l">
              <a:lnSpc>
                <a:spcPct val="130000"/>
              </a:lnSpc>
              <a:spcBef>
                <a:spcPts val="0"/>
              </a:spcBef>
              <a:spcAft>
                <a:spcPts val="0"/>
              </a:spcAft>
              <a:buClr>
                <a:srgbClr val="3A3838"/>
              </a:buClr>
              <a:buSzPts val="1100"/>
              <a:buFont typeface="Livvic"/>
              <a:buChar char="●"/>
            </a:pPr>
            <a:r>
              <a:rPr lang="en" sz="1100">
                <a:solidFill>
                  <a:srgbClr val="3A3838"/>
                </a:solidFill>
                <a:latin typeface="Livvic"/>
                <a:ea typeface="Livvic"/>
                <a:cs typeface="Livvic"/>
                <a:sym typeface="Livvic"/>
              </a:rPr>
              <a:t>Groceries </a:t>
            </a:r>
            <a:endParaRPr sz="1100">
              <a:solidFill>
                <a:srgbClr val="3A3838"/>
              </a:solidFill>
              <a:latin typeface="Livvic"/>
              <a:ea typeface="Livvic"/>
              <a:cs typeface="Livvic"/>
              <a:sym typeface="Livvic"/>
            </a:endParaRPr>
          </a:p>
          <a:p>
            <a:pPr indent="-298450" lvl="0" marL="457200" marR="0" rtl="0" algn="l">
              <a:lnSpc>
                <a:spcPct val="130000"/>
              </a:lnSpc>
              <a:spcBef>
                <a:spcPts val="0"/>
              </a:spcBef>
              <a:spcAft>
                <a:spcPts val="0"/>
              </a:spcAft>
              <a:buClr>
                <a:srgbClr val="3A3838"/>
              </a:buClr>
              <a:buSzPts val="1100"/>
              <a:buFont typeface="Livvic"/>
              <a:buChar char="●"/>
            </a:pPr>
            <a:r>
              <a:rPr lang="en" sz="1100">
                <a:solidFill>
                  <a:srgbClr val="3A3838"/>
                </a:solidFill>
                <a:latin typeface="Livvic"/>
                <a:ea typeface="Livvic"/>
                <a:cs typeface="Livvic"/>
                <a:sym typeface="Livvic"/>
              </a:rPr>
              <a:t>Reading</a:t>
            </a:r>
            <a:endParaRPr sz="1100">
              <a:solidFill>
                <a:srgbClr val="3A3838"/>
              </a:solidFill>
              <a:latin typeface="Livvic"/>
              <a:ea typeface="Livvic"/>
              <a:cs typeface="Livvic"/>
              <a:sym typeface="Livvic"/>
            </a:endParaRPr>
          </a:p>
          <a:p>
            <a:pPr indent="-298450" lvl="0" marL="457200" marR="0" rtl="0" algn="l">
              <a:lnSpc>
                <a:spcPct val="130000"/>
              </a:lnSpc>
              <a:spcBef>
                <a:spcPts val="0"/>
              </a:spcBef>
              <a:spcAft>
                <a:spcPts val="0"/>
              </a:spcAft>
              <a:buClr>
                <a:srgbClr val="3A3838"/>
              </a:buClr>
              <a:buSzPts val="1100"/>
              <a:buFont typeface="Livvic"/>
              <a:buChar char="●"/>
            </a:pPr>
            <a:r>
              <a:rPr lang="en" sz="1100">
                <a:solidFill>
                  <a:srgbClr val="3A3838"/>
                </a:solidFill>
                <a:latin typeface="Livvic"/>
                <a:ea typeface="Livvic"/>
                <a:cs typeface="Livvic"/>
                <a:sym typeface="Livvic"/>
              </a:rPr>
              <a:t>Events</a:t>
            </a:r>
            <a:endParaRPr sz="1100">
              <a:solidFill>
                <a:srgbClr val="3A3838"/>
              </a:solidFill>
              <a:latin typeface="Livvic"/>
              <a:ea typeface="Livvic"/>
              <a:cs typeface="Livvic"/>
              <a:sym typeface="Livvic"/>
            </a:endParaRPr>
          </a:p>
          <a:p>
            <a:pPr indent="-298450" lvl="0" marL="457200" marR="0" rtl="0" algn="l">
              <a:lnSpc>
                <a:spcPct val="130000"/>
              </a:lnSpc>
              <a:spcBef>
                <a:spcPts val="0"/>
              </a:spcBef>
              <a:spcAft>
                <a:spcPts val="0"/>
              </a:spcAft>
              <a:buClr>
                <a:srgbClr val="3A3838"/>
              </a:buClr>
              <a:buSzPts val="1100"/>
              <a:buFont typeface="Livvic"/>
              <a:buChar char="●"/>
            </a:pPr>
            <a:r>
              <a:rPr lang="en" sz="1100">
                <a:solidFill>
                  <a:srgbClr val="3A3838"/>
                </a:solidFill>
                <a:latin typeface="Livvic"/>
                <a:ea typeface="Livvic"/>
                <a:cs typeface="Livvic"/>
                <a:sym typeface="Livvic"/>
              </a:rPr>
              <a:t>Supplemental Memberships</a:t>
            </a:r>
            <a:endParaRPr sz="1100">
              <a:solidFill>
                <a:srgbClr val="3A3838"/>
              </a:solidFill>
              <a:latin typeface="Livvic"/>
              <a:ea typeface="Livvic"/>
              <a:cs typeface="Livvic"/>
              <a:sym typeface="Livvic"/>
            </a:endParaRPr>
          </a:p>
          <a:p>
            <a:pPr indent="-298450" lvl="0" marL="457200" marR="0" rtl="0" algn="l">
              <a:lnSpc>
                <a:spcPct val="130000"/>
              </a:lnSpc>
              <a:spcBef>
                <a:spcPts val="0"/>
              </a:spcBef>
              <a:spcAft>
                <a:spcPts val="0"/>
              </a:spcAft>
              <a:buClr>
                <a:srgbClr val="3A3838"/>
              </a:buClr>
              <a:buSzPts val="1100"/>
              <a:buFont typeface="Livvic"/>
              <a:buChar char="●"/>
            </a:pPr>
            <a:r>
              <a:rPr lang="en" sz="1100">
                <a:solidFill>
                  <a:srgbClr val="3A3838"/>
                </a:solidFill>
                <a:latin typeface="Livvic"/>
                <a:ea typeface="Livvic"/>
                <a:cs typeface="Livvic"/>
                <a:sym typeface="Livvic"/>
              </a:rPr>
              <a:t>And More…</a:t>
            </a:r>
            <a:endParaRPr sz="1100">
              <a:solidFill>
                <a:srgbClr val="3A3838"/>
              </a:solidFill>
              <a:latin typeface="Livvic"/>
              <a:ea typeface="Livvic"/>
              <a:cs typeface="Livvic"/>
              <a:sym typeface="Livvic"/>
            </a:endParaRPr>
          </a:p>
        </p:txBody>
      </p:sp>
      <p:pic>
        <p:nvPicPr>
          <p:cNvPr descr="Graphical user interface, website&#10;&#10;Description automatically generated" id="191" name="Google Shape;191;p29"/>
          <p:cNvPicPr preferRelativeResize="0"/>
          <p:nvPr>
            <p:ph idx="3" type="pic"/>
          </p:nvPr>
        </p:nvPicPr>
        <p:blipFill rotWithShape="1">
          <a:blip r:embed="rId4">
            <a:alphaModFix/>
          </a:blip>
          <a:srcRect b="0" l="149" r="149" t="0"/>
          <a:stretch/>
        </p:blipFill>
        <p:spPr>
          <a:xfrm>
            <a:off x="4173530" y="2263731"/>
            <a:ext cx="1113000" cy="2388000"/>
          </a:xfrm>
          <a:prstGeom prst="roundRect">
            <a:avLst>
              <a:gd fmla="val 10097" name="adj"/>
            </a:avLst>
          </a:prstGeom>
          <a:noFill/>
          <a:ln>
            <a:noFill/>
          </a:ln>
        </p:spPr>
      </p:pic>
      <p:pic>
        <p:nvPicPr>
          <p:cNvPr descr="A black cell phone&#10;&#10;Description automatically generated with medium confidence" id="192" name="Google Shape;192;p29"/>
          <p:cNvPicPr preferRelativeResize="0"/>
          <p:nvPr/>
        </p:nvPicPr>
        <p:blipFill rotWithShape="1">
          <a:blip r:embed="rId5">
            <a:alphaModFix/>
          </a:blip>
          <a:srcRect b="0" l="0" r="0" t="0"/>
          <a:stretch/>
        </p:blipFill>
        <p:spPr>
          <a:xfrm>
            <a:off x="4107650" y="2193125"/>
            <a:ext cx="1244850" cy="2529100"/>
          </a:xfrm>
          <a:prstGeom prst="rect">
            <a:avLst/>
          </a:prstGeom>
          <a:noFill/>
          <a:ln>
            <a:noFill/>
          </a:ln>
        </p:spPr>
      </p:pic>
      <p:grpSp>
        <p:nvGrpSpPr>
          <p:cNvPr id="193" name="Google Shape;193;p29"/>
          <p:cNvGrpSpPr/>
          <p:nvPr/>
        </p:nvGrpSpPr>
        <p:grpSpPr>
          <a:xfrm rot="4439350">
            <a:off x="7729330" y="-701312"/>
            <a:ext cx="2065264" cy="2172834"/>
            <a:chOff x="-843530" y="-1196459"/>
            <a:chExt cx="2753686" cy="2897112"/>
          </a:xfrm>
        </p:grpSpPr>
        <p:sp>
          <p:nvSpPr>
            <p:cNvPr id="194" name="Google Shape;194;p29"/>
            <p:cNvSpPr/>
            <p:nvPr/>
          </p:nvSpPr>
          <p:spPr>
            <a:xfrm rot="2476041">
              <a:off x="-269976" y="-648288"/>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 name="Google Shape;195;p29"/>
            <p:cNvSpPr/>
            <p:nvPr/>
          </p:nvSpPr>
          <p:spPr>
            <a:xfrm flipH="1" rot="-6597732">
              <a:off x="31601" y="-1336044"/>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96" name="Google Shape;196;p29"/>
          <p:cNvSpPr/>
          <p:nvPr/>
        </p:nvSpPr>
        <p:spPr>
          <a:xfrm rot="6183837">
            <a:off x="7830474" y="3455330"/>
            <a:ext cx="1854139" cy="2703508"/>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7" name="Google Shape;197;p29"/>
          <p:cNvSpPr/>
          <p:nvPr/>
        </p:nvSpPr>
        <p:spPr>
          <a:xfrm>
            <a:off x="7687502" y="104468"/>
            <a:ext cx="581372" cy="540656"/>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98" name="Google Shape;198;p29"/>
          <p:cNvPicPr preferRelativeResize="0"/>
          <p:nvPr/>
        </p:nvPicPr>
        <p:blipFill>
          <a:blip r:embed="rId6">
            <a:alphaModFix/>
          </a:blip>
          <a:stretch>
            <a:fillRect/>
          </a:stretch>
        </p:blipFill>
        <p:spPr>
          <a:xfrm>
            <a:off x="3201050" y="-134575"/>
            <a:ext cx="2741900" cy="1542325"/>
          </a:xfrm>
          <a:prstGeom prst="rect">
            <a:avLst/>
          </a:prstGeom>
          <a:noFill/>
          <a:ln>
            <a:noFill/>
          </a:ln>
        </p:spPr>
      </p:pic>
      <p:sp>
        <p:nvSpPr>
          <p:cNvPr id="199" name="Google Shape;199;p29"/>
          <p:cNvSpPr txBox="1"/>
          <p:nvPr/>
        </p:nvSpPr>
        <p:spPr>
          <a:xfrm>
            <a:off x="5786418" y="1168101"/>
            <a:ext cx="3145200" cy="45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500">
                <a:solidFill>
                  <a:schemeClr val="dk1"/>
                </a:solidFill>
                <a:latin typeface="Montserrat Black"/>
                <a:ea typeface="Montserrat Black"/>
                <a:cs typeface="Montserrat Black"/>
                <a:sym typeface="Montserrat Black"/>
              </a:rPr>
              <a:t>An Overview</a:t>
            </a:r>
            <a:endParaRPr sz="2500">
              <a:solidFill>
                <a:schemeClr val="dk1"/>
              </a:solidFill>
              <a:latin typeface="Montserrat Black"/>
              <a:ea typeface="Montserrat Black"/>
              <a:cs typeface="Montserrat Black"/>
              <a:sym typeface="Montserrat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5"/>
          <p:cNvSpPr/>
          <p:nvPr/>
        </p:nvSpPr>
        <p:spPr>
          <a:xfrm rot="3044999">
            <a:off x="5810112" y="-818645"/>
            <a:ext cx="4084826" cy="591847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1" name="Google Shape;761;p65"/>
          <p:cNvSpPr/>
          <p:nvPr/>
        </p:nvSpPr>
        <p:spPr>
          <a:xfrm>
            <a:off x="6766659" y="4959429"/>
            <a:ext cx="2748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2" name="Google Shape;762;p65"/>
          <p:cNvSpPr/>
          <p:nvPr/>
        </p:nvSpPr>
        <p:spPr>
          <a:xfrm>
            <a:off x="6937924" y="4726137"/>
            <a:ext cx="2577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3" name="Google Shape;763;p65"/>
          <p:cNvSpPr/>
          <p:nvPr/>
        </p:nvSpPr>
        <p:spPr>
          <a:xfrm>
            <a:off x="7632501" y="3434909"/>
            <a:ext cx="1815900" cy="14079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4" name="Google Shape;764;p65"/>
          <p:cNvSpPr txBox="1"/>
          <p:nvPr/>
        </p:nvSpPr>
        <p:spPr>
          <a:xfrm>
            <a:off x="568400" y="32460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chemeClr val="dk1"/>
                </a:solidFill>
                <a:latin typeface="Montserrat Black"/>
                <a:ea typeface="Montserrat Black"/>
                <a:cs typeface="Montserrat Black"/>
                <a:sym typeface="Montserrat Black"/>
              </a:rPr>
              <a:t>Healthcare</a:t>
            </a:r>
            <a:endParaRPr sz="5500">
              <a:solidFill>
                <a:schemeClr val="dk1"/>
              </a:solidFill>
              <a:latin typeface="Montserrat Black"/>
              <a:ea typeface="Montserrat Black"/>
              <a:cs typeface="Montserrat Black"/>
              <a:sym typeface="Montserrat Black"/>
            </a:endParaRPr>
          </a:p>
        </p:txBody>
      </p:sp>
      <p:pic>
        <p:nvPicPr>
          <p:cNvPr id="765" name="Google Shape;765;p65"/>
          <p:cNvPicPr preferRelativeResize="0"/>
          <p:nvPr/>
        </p:nvPicPr>
        <p:blipFill rotWithShape="1">
          <a:blip r:embed="rId3">
            <a:alphaModFix/>
          </a:blip>
          <a:srcRect b="0" l="0" r="0" t="0"/>
          <a:stretch/>
        </p:blipFill>
        <p:spPr>
          <a:xfrm>
            <a:off x="6339592" y="-242134"/>
            <a:ext cx="1727160" cy="5749619"/>
          </a:xfrm>
          <a:prstGeom prst="rect">
            <a:avLst/>
          </a:prstGeom>
          <a:noFill/>
          <a:ln>
            <a:noFill/>
          </a:ln>
        </p:spPr>
      </p:pic>
      <p:pic>
        <p:nvPicPr>
          <p:cNvPr id="766" name="Google Shape;766;p65"/>
          <p:cNvPicPr preferRelativeResize="0"/>
          <p:nvPr/>
        </p:nvPicPr>
        <p:blipFill>
          <a:blip r:embed="rId4">
            <a:alphaModFix/>
          </a:blip>
          <a:stretch>
            <a:fillRect/>
          </a:stretch>
        </p:blipFill>
        <p:spPr>
          <a:xfrm>
            <a:off x="568400" y="399948"/>
            <a:ext cx="901576" cy="765398"/>
          </a:xfrm>
          <a:prstGeom prst="rect">
            <a:avLst/>
          </a:prstGeom>
          <a:noFill/>
          <a:ln>
            <a:noFill/>
          </a:ln>
        </p:spPr>
      </p:pic>
      <p:sp>
        <p:nvSpPr>
          <p:cNvPr id="767" name="Google Shape;767;p65"/>
          <p:cNvSpPr txBox="1"/>
          <p:nvPr/>
        </p:nvSpPr>
        <p:spPr>
          <a:xfrm>
            <a:off x="568400" y="23301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rgbClr val="FF9900"/>
                </a:solidFill>
                <a:latin typeface="Montserrat Black"/>
                <a:ea typeface="Montserrat Black"/>
                <a:cs typeface="Montserrat Black"/>
                <a:sym typeface="Montserrat Black"/>
              </a:rPr>
              <a:t>05</a:t>
            </a:r>
            <a:endParaRPr sz="5500">
              <a:solidFill>
                <a:srgbClr val="FF9900"/>
              </a:solidFill>
              <a:latin typeface="Montserrat Black"/>
              <a:ea typeface="Montserrat Black"/>
              <a:cs typeface="Montserrat Black"/>
              <a:sym typeface="Montserrat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6"/>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3" name="Google Shape;773;p66"/>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774" name="Google Shape;774;p66"/>
          <p:cNvGrpSpPr/>
          <p:nvPr/>
        </p:nvGrpSpPr>
        <p:grpSpPr>
          <a:xfrm>
            <a:off x="-4391171" y="-2848274"/>
            <a:ext cx="6438041" cy="6236370"/>
            <a:chOff x="-3350602" y="-3018856"/>
            <a:chExt cx="8584055" cy="8315160"/>
          </a:xfrm>
        </p:grpSpPr>
        <p:sp>
          <p:nvSpPr>
            <p:cNvPr id="775" name="Google Shape;775;p66"/>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6" name="Google Shape;776;p66"/>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7" name="Google Shape;777;p66"/>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78" name="Google Shape;778;p66"/>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Amazon </a:t>
            </a:r>
            <a:r>
              <a:rPr lang="en" sz="3300">
                <a:solidFill>
                  <a:srgbClr val="FF9900"/>
                </a:solidFill>
                <a:latin typeface="Montserrat Black"/>
                <a:ea typeface="Montserrat Black"/>
                <a:cs typeface="Montserrat Black"/>
                <a:sym typeface="Montserrat Black"/>
              </a:rPr>
              <a:t>RX</a:t>
            </a:r>
            <a:endParaRPr sz="2700">
              <a:solidFill>
                <a:srgbClr val="FF9900"/>
              </a:solidFill>
              <a:latin typeface="Montserrat Black"/>
              <a:ea typeface="Montserrat Black"/>
              <a:cs typeface="Montserrat Black"/>
              <a:sym typeface="Montserrat Black"/>
            </a:endParaRPr>
          </a:p>
        </p:txBody>
      </p:sp>
      <p:sp>
        <p:nvSpPr>
          <p:cNvPr id="779" name="Google Shape;779;p66"/>
          <p:cNvSpPr txBox="1"/>
          <p:nvPr/>
        </p:nvSpPr>
        <p:spPr>
          <a:xfrm>
            <a:off x="1080900" y="997213"/>
            <a:ext cx="6982200" cy="8451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a:latin typeface="Livvic"/>
                <a:ea typeface="Livvic"/>
                <a:cs typeface="Livvic"/>
                <a:sym typeface="Livvic"/>
              </a:rPr>
              <a:t>Market Focus</a:t>
            </a:r>
            <a:r>
              <a:rPr lang="en">
                <a:latin typeface="Livvic"/>
                <a:ea typeface="Livvic"/>
                <a:cs typeface="Livvic"/>
                <a:sym typeface="Livvic"/>
              </a:rPr>
              <a:t>: Drug prescription</a:t>
            </a:r>
            <a:endParaRPr>
              <a:latin typeface="Livvic"/>
              <a:ea typeface="Livvic"/>
              <a:cs typeface="Livvic"/>
              <a:sym typeface="Livvic"/>
            </a:endParaRPr>
          </a:p>
          <a:p>
            <a:pPr indent="0" lvl="0" marL="0" marR="0" rtl="0" algn="l">
              <a:lnSpc>
                <a:spcPct val="130000"/>
              </a:lnSpc>
              <a:spcBef>
                <a:spcPts val="0"/>
              </a:spcBef>
              <a:spcAft>
                <a:spcPts val="0"/>
              </a:spcAft>
              <a:buNone/>
            </a:pPr>
            <a:r>
              <a:rPr b="1" lang="en">
                <a:latin typeface="Livvic"/>
                <a:ea typeface="Livvic"/>
                <a:cs typeface="Livvic"/>
                <a:sym typeface="Livvic"/>
              </a:rPr>
              <a:t>Competencies</a:t>
            </a:r>
            <a:r>
              <a:rPr lang="en">
                <a:latin typeface="Livvic"/>
                <a:ea typeface="Livvic"/>
                <a:cs typeface="Livvic"/>
                <a:sym typeface="Livvic"/>
              </a:rPr>
              <a:t>: </a:t>
            </a:r>
            <a:r>
              <a:rPr lang="en">
                <a:latin typeface="Livvic"/>
                <a:ea typeface="Livvic"/>
                <a:cs typeface="Livvic"/>
                <a:sym typeface="Livvic"/>
              </a:rPr>
              <a:t>Logistics</a:t>
            </a:r>
            <a:r>
              <a:rPr lang="en">
                <a:latin typeface="Livvic"/>
                <a:ea typeface="Livvic"/>
                <a:cs typeface="Livvic"/>
                <a:sym typeface="Livvic"/>
              </a:rPr>
              <a:t>, </a:t>
            </a:r>
            <a:r>
              <a:rPr lang="en">
                <a:latin typeface="Livvic"/>
                <a:ea typeface="Livvic"/>
                <a:cs typeface="Livvic"/>
                <a:sym typeface="Livvic"/>
              </a:rPr>
              <a:t>in-house production</a:t>
            </a:r>
            <a:endParaRPr>
              <a:latin typeface="Livvic"/>
              <a:ea typeface="Livvic"/>
              <a:cs typeface="Livvic"/>
              <a:sym typeface="Livvic"/>
            </a:endParaRPr>
          </a:p>
          <a:p>
            <a:pPr indent="0" lvl="0" marL="0" marR="0" rtl="0" algn="l">
              <a:lnSpc>
                <a:spcPct val="130000"/>
              </a:lnSpc>
              <a:spcBef>
                <a:spcPts val="0"/>
              </a:spcBef>
              <a:spcAft>
                <a:spcPts val="0"/>
              </a:spcAft>
              <a:buNone/>
            </a:pPr>
            <a:r>
              <a:rPr b="1" lang="en">
                <a:latin typeface="Livvic"/>
                <a:ea typeface="Livvic"/>
                <a:cs typeface="Livvic"/>
                <a:sym typeface="Livvic"/>
              </a:rPr>
              <a:t>Appropriability Regime</a:t>
            </a:r>
            <a:r>
              <a:rPr lang="en">
                <a:latin typeface="Livvic"/>
                <a:ea typeface="Livvic"/>
                <a:cs typeface="Livvic"/>
                <a:sym typeface="Livvic"/>
              </a:rPr>
              <a:t>: Moderate</a:t>
            </a:r>
            <a:endParaRPr>
              <a:latin typeface="Livvic"/>
              <a:ea typeface="Livvic"/>
              <a:cs typeface="Livvic"/>
              <a:sym typeface="Livvic"/>
            </a:endParaRPr>
          </a:p>
        </p:txBody>
      </p:sp>
      <p:sp>
        <p:nvSpPr>
          <p:cNvPr id="780" name="Google Shape;780;p66"/>
          <p:cNvSpPr txBox="1"/>
          <p:nvPr/>
        </p:nvSpPr>
        <p:spPr>
          <a:xfrm>
            <a:off x="2707200" y="4702950"/>
            <a:ext cx="37296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Industry Stage</a:t>
            </a:r>
            <a:endParaRPr b="1">
              <a:latin typeface="Livvic"/>
              <a:ea typeface="Livvic"/>
              <a:cs typeface="Livvic"/>
              <a:sym typeface="Livvic"/>
            </a:endParaRPr>
          </a:p>
        </p:txBody>
      </p:sp>
      <p:pic>
        <p:nvPicPr>
          <p:cNvPr id="781" name="Google Shape;781;p66"/>
          <p:cNvPicPr preferRelativeResize="0"/>
          <p:nvPr/>
        </p:nvPicPr>
        <p:blipFill>
          <a:blip r:embed="rId3">
            <a:alphaModFix/>
          </a:blip>
          <a:stretch>
            <a:fillRect/>
          </a:stretch>
        </p:blipFill>
        <p:spPr>
          <a:xfrm>
            <a:off x="2414449" y="1791025"/>
            <a:ext cx="4315095" cy="3050776"/>
          </a:xfrm>
          <a:prstGeom prst="rect">
            <a:avLst/>
          </a:prstGeom>
          <a:noFill/>
          <a:ln>
            <a:noFill/>
          </a:ln>
        </p:spPr>
      </p:pic>
      <p:pic>
        <p:nvPicPr>
          <p:cNvPr id="782" name="Google Shape;782;p66"/>
          <p:cNvPicPr preferRelativeResize="0"/>
          <p:nvPr/>
        </p:nvPicPr>
        <p:blipFill rotWithShape="1">
          <a:blip r:embed="rId4">
            <a:alphaModFix/>
          </a:blip>
          <a:srcRect b="0" l="21889" r="21883" t="0"/>
          <a:stretch/>
        </p:blipFill>
        <p:spPr>
          <a:xfrm>
            <a:off x="3962425" y="2969639"/>
            <a:ext cx="254700" cy="255000"/>
          </a:xfrm>
          <a:prstGeom prst="roundRect">
            <a:avLst>
              <a:gd fmla="val 16667" name="adj"/>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7"/>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8" name="Google Shape;788;p67"/>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Amazon RX </a:t>
            </a:r>
            <a:r>
              <a:rPr lang="en" sz="3300">
                <a:solidFill>
                  <a:schemeClr val="dk1"/>
                </a:solidFill>
                <a:latin typeface="Montserrat Black"/>
                <a:ea typeface="Montserrat Black"/>
                <a:cs typeface="Montserrat Black"/>
                <a:sym typeface="Montserrat Black"/>
              </a:rPr>
              <a:t>Competitors</a:t>
            </a:r>
            <a:endParaRPr sz="2700">
              <a:solidFill>
                <a:srgbClr val="FF9900"/>
              </a:solidFill>
              <a:latin typeface="Montserrat Black"/>
              <a:ea typeface="Montserrat Black"/>
              <a:cs typeface="Montserrat Black"/>
              <a:sym typeface="Montserrat Black"/>
            </a:endParaRPr>
          </a:p>
        </p:txBody>
      </p:sp>
      <p:sp>
        <p:nvSpPr>
          <p:cNvPr id="789" name="Google Shape;789;p67"/>
          <p:cNvSpPr txBox="1"/>
          <p:nvPr/>
        </p:nvSpPr>
        <p:spPr>
          <a:xfrm>
            <a:off x="1080900" y="1041475"/>
            <a:ext cx="7687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The Amazon Care space is heavily challenged by </a:t>
            </a:r>
            <a:r>
              <a:rPr b="1" lang="en">
                <a:latin typeface="Livvic"/>
                <a:ea typeface="Livvic"/>
                <a:cs typeface="Livvic"/>
                <a:sym typeface="Livvic"/>
              </a:rPr>
              <a:t>Competitors</a:t>
            </a:r>
            <a:r>
              <a:rPr lang="en">
                <a:latin typeface="Livvic"/>
                <a:ea typeface="Livvic"/>
                <a:cs typeface="Livvic"/>
                <a:sym typeface="Livvic"/>
              </a:rPr>
              <a:t>.</a:t>
            </a:r>
            <a:endParaRPr>
              <a:latin typeface="Livvic"/>
              <a:ea typeface="Livvic"/>
              <a:cs typeface="Livvic"/>
              <a:sym typeface="Livvic"/>
            </a:endParaRPr>
          </a:p>
        </p:txBody>
      </p:sp>
      <p:grpSp>
        <p:nvGrpSpPr>
          <p:cNvPr id="790" name="Google Shape;790;p67"/>
          <p:cNvGrpSpPr/>
          <p:nvPr/>
        </p:nvGrpSpPr>
        <p:grpSpPr>
          <a:xfrm>
            <a:off x="-4391171" y="-3076874"/>
            <a:ext cx="6438041" cy="6236370"/>
            <a:chOff x="-3350602" y="-3018856"/>
            <a:chExt cx="8584055" cy="8315160"/>
          </a:xfrm>
        </p:grpSpPr>
        <p:sp>
          <p:nvSpPr>
            <p:cNvPr id="791" name="Google Shape;791;p67"/>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2" name="Google Shape;792;p67"/>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3" name="Google Shape;793;p67"/>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94" name="Google Shape;794;p67"/>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5" name="Google Shape;795;p67"/>
          <p:cNvSpPr txBox="1"/>
          <p:nvPr/>
        </p:nvSpPr>
        <p:spPr>
          <a:xfrm>
            <a:off x="3447150" y="4405750"/>
            <a:ext cx="2249700" cy="458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100" u="sng">
                <a:solidFill>
                  <a:srgbClr val="FF9900"/>
                </a:solidFill>
                <a:latin typeface="Roboto"/>
                <a:ea typeface="Roboto"/>
                <a:cs typeface="Roboto"/>
                <a:sym typeface="Roboto"/>
              </a:rPr>
              <a:t>ScrapeHero </a:t>
            </a:r>
            <a:r>
              <a:rPr b="1" lang="en" sz="1100" u="sng">
                <a:solidFill>
                  <a:srgbClr val="FF9900"/>
                </a:solidFill>
                <a:latin typeface="Roboto"/>
                <a:ea typeface="Roboto"/>
                <a:cs typeface="Roboto"/>
                <a:sym typeface="Roboto"/>
              </a:rPr>
              <a:t>, 2022</a:t>
            </a:r>
            <a:endParaRPr b="1" sz="1100">
              <a:solidFill>
                <a:srgbClr val="FF9900"/>
              </a:solidFill>
              <a:latin typeface="Roboto"/>
              <a:ea typeface="Roboto"/>
              <a:cs typeface="Roboto"/>
              <a:sym typeface="Roboto"/>
            </a:endParaRPr>
          </a:p>
          <a:p>
            <a:pPr indent="0" lvl="0" marL="0" marR="0" rtl="0" algn="l">
              <a:lnSpc>
                <a:spcPct val="130000"/>
              </a:lnSpc>
              <a:spcBef>
                <a:spcPts val="0"/>
              </a:spcBef>
              <a:spcAft>
                <a:spcPts val="0"/>
              </a:spcAft>
              <a:buNone/>
            </a:pPr>
            <a:r>
              <a:t/>
            </a:r>
            <a:endParaRPr b="1" sz="1100">
              <a:solidFill>
                <a:srgbClr val="FF9900"/>
              </a:solidFill>
              <a:latin typeface="Roboto"/>
              <a:ea typeface="Roboto"/>
              <a:cs typeface="Roboto"/>
              <a:sym typeface="Roboto"/>
            </a:endParaRPr>
          </a:p>
        </p:txBody>
      </p:sp>
      <p:pic>
        <p:nvPicPr>
          <p:cNvPr id="796" name="Google Shape;796;p67"/>
          <p:cNvPicPr preferRelativeResize="0"/>
          <p:nvPr/>
        </p:nvPicPr>
        <p:blipFill>
          <a:blip r:embed="rId3">
            <a:alphaModFix/>
          </a:blip>
          <a:stretch>
            <a:fillRect/>
          </a:stretch>
        </p:blipFill>
        <p:spPr>
          <a:xfrm>
            <a:off x="2091150" y="1494063"/>
            <a:ext cx="4961700" cy="2743800"/>
          </a:xfrm>
          <a:prstGeom prst="roundRect">
            <a:avLst>
              <a:gd fmla="val 16667" name="adj"/>
            </a:avLst>
          </a:prstGeom>
          <a:noFill/>
          <a:ln cap="flat" cmpd="sng" w="28575">
            <a:solidFill>
              <a:srgbClr val="FF9900"/>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8"/>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2" name="Google Shape;802;p68"/>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en" sz="3300">
                <a:solidFill>
                  <a:srgbClr val="FF9900"/>
                </a:solidFill>
                <a:latin typeface="Montserrat Black"/>
                <a:ea typeface="Montserrat Black"/>
                <a:cs typeface="Montserrat Black"/>
                <a:sym typeface="Montserrat Black"/>
              </a:rPr>
              <a:t>The Amazon RX </a:t>
            </a:r>
            <a:r>
              <a:rPr lang="en" sz="3300">
                <a:solidFill>
                  <a:schemeClr val="dk1"/>
                </a:solidFill>
                <a:latin typeface="Montserrat Black"/>
                <a:ea typeface="Montserrat Black"/>
                <a:cs typeface="Montserrat Black"/>
                <a:sym typeface="Montserrat Black"/>
              </a:rPr>
              <a:t>Effect</a:t>
            </a:r>
            <a:endParaRPr sz="3300">
              <a:solidFill>
                <a:schemeClr val="dk1"/>
              </a:solidFill>
              <a:latin typeface="Montserrat Black"/>
              <a:ea typeface="Montserrat Black"/>
              <a:cs typeface="Montserrat Black"/>
              <a:sym typeface="Montserrat Black"/>
            </a:endParaRPr>
          </a:p>
        </p:txBody>
      </p:sp>
      <p:grpSp>
        <p:nvGrpSpPr>
          <p:cNvPr id="803" name="Google Shape;803;p68"/>
          <p:cNvGrpSpPr/>
          <p:nvPr/>
        </p:nvGrpSpPr>
        <p:grpSpPr>
          <a:xfrm>
            <a:off x="-4391171" y="-3076874"/>
            <a:ext cx="6438041" cy="6236370"/>
            <a:chOff x="-3350602" y="-3018856"/>
            <a:chExt cx="8584055" cy="8315160"/>
          </a:xfrm>
        </p:grpSpPr>
        <p:sp>
          <p:nvSpPr>
            <p:cNvPr id="804" name="Google Shape;804;p68"/>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5" name="Google Shape;805;p68"/>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6" name="Google Shape;806;p68"/>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07" name="Google Shape;807;p68"/>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808" name="Google Shape;808;p68"/>
          <p:cNvPicPr preferRelativeResize="0"/>
          <p:nvPr/>
        </p:nvPicPr>
        <p:blipFill>
          <a:blip r:embed="rId3">
            <a:alphaModFix/>
          </a:blip>
          <a:stretch>
            <a:fillRect/>
          </a:stretch>
        </p:blipFill>
        <p:spPr>
          <a:xfrm>
            <a:off x="1601850" y="1007600"/>
            <a:ext cx="5940300" cy="3386100"/>
          </a:xfrm>
          <a:prstGeom prst="roundRect">
            <a:avLst>
              <a:gd fmla="val 16667" name="adj"/>
            </a:avLst>
          </a:prstGeom>
          <a:noFill/>
          <a:ln cap="flat" cmpd="sng" w="28575">
            <a:solidFill>
              <a:srgbClr val="FF9900"/>
            </a:solidFill>
            <a:prstDash val="solid"/>
            <a:round/>
            <a:headEnd len="sm" w="sm" type="none"/>
            <a:tailEnd len="sm" w="sm" type="none"/>
          </a:ln>
        </p:spPr>
      </p:pic>
      <p:sp>
        <p:nvSpPr>
          <p:cNvPr id="809" name="Google Shape;809;p68"/>
          <p:cNvSpPr txBox="1"/>
          <p:nvPr/>
        </p:nvSpPr>
        <p:spPr>
          <a:xfrm>
            <a:off x="2064750" y="4500113"/>
            <a:ext cx="501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accent2"/>
                </a:solidFill>
                <a:latin typeface="Calibri"/>
                <a:ea typeface="Calibri"/>
                <a:cs typeface="Calibri"/>
                <a:sym typeface="Calibri"/>
              </a:rPr>
              <a:t>MarketWatch, 2020</a:t>
            </a:r>
            <a:endParaRPr b="1" u="sng">
              <a:solidFill>
                <a:schemeClr val="accent2"/>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9"/>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5" name="Google Shape;815;p69"/>
          <p:cNvSpPr txBox="1"/>
          <p:nvPr/>
        </p:nvSpPr>
        <p:spPr>
          <a:xfrm>
            <a:off x="11512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Potential </a:t>
            </a:r>
            <a:r>
              <a:rPr lang="en" sz="3300">
                <a:solidFill>
                  <a:schemeClr val="dk1"/>
                </a:solidFill>
                <a:latin typeface="Montserrat Black"/>
                <a:ea typeface="Montserrat Black"/>
                <a:cs typeface="Montserrat Black"/>
                <a:sym typeface="Montserrat Black"/>
              </a:rPr>
              <a:t>Changes</a:t>
            </a:r>
            <a:endParaRPr sz="2700">
              <a:solidFill>
                <a:schemeClr val="dk1"/>
              </a:solidFill>
              <a:latin typeface="Montserrat Black"/>
              <a:ea typeface="Montserrat Black"/>
              <a:cs typeface="Montserrat Black"/>
              <a:sym typeface="Montserrat Black"/>
            </a:endParaRPr>
          </a:p>
        </p:txBody>
      </p:sp>
      <p:grpSp>
        <p:nvGrpSpPr>
          <p:cNvPr id="816" name="Google Shape;816;p69"/>
          <p:cNvGrpSpPr/>
          <p:nvPr/>
        </p:nvGrpSpPr>
        <p:grpSpPr>
          <a:xfrm>
            <a:off x="-4391171" y="-3076874"/>
            <a:ext cx="6438041" cy="6236370"/>
            <a:chOff x="-3350602" y="-3018856"/>
            <a:chExt cx="8584055" cy="8315160"/>
          </a:xfrm>
        </p:grpSpPr>
        <p:sp>
          <p:nvSpPr>
            <p:cNvPr id="817" name="Google Shape;817;p69"/>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8" name="Google Shape;818;p69"/>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9" name="Google Shape;819;p69"/>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20" name="Google Shape;820;p69"/>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1" name="Google Shape;821;p69"/>
          <p:cNvSpPr/>
          <p:nvPr/>
        </p:nvSpPr>
        <p:spPr>
          <a:xfrm>
            <a:off x="904150" y="1411900"/>
            <a:ext cx="7476300" cy="24846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Montserrat Black"/>
                <a:ea typeface="Montserrat Black"/>
                <a:cs typeface="Montserrat Black"/>
                <a:sym typeface="Montserrat Black"/>
              </a:rPr>
              <a:t>Amazon RX could expand its services to </a:t>
            </a:r>
            <a:r>
              <a:rPr lang="en" sz="2500">
                <a:solidFill>
                  <a:srgbClr val="FF9900"/>
                </a:solidFill>
                <a:latin typeface="Montserrat Black"/>
                <a:ea typeface="Montserrat Black"/>
                <a:cs typeface="Montserrat Black"/>
                <a:sym typeface="Montserrat Black"/>
              </a:rPr>
              <a:t>international markets</a:t>
            </a:r>
            <a:r>
              <a:rPr lang="en" sz="2500">
                <a:solidFill>
                  <a:schemeClr val="dk1"/>
                </a:solidFill>
                <a:latin typeface="Montserrat Black"/>
                <a:ea typeface="Montserrat Black"/>
                <a:cs typeface="Montserrat Black"/>
                <a:sym typeface="Montserrat Black"/>
              </a:rPr>
              <a:t> to reach a wider customer base and gain a </a:t>
            </a:r>
            <a:r>
              <a:rPr lang="en" sz="2500">
                <a:solidFill>
                  <a:srgbClr val="FF9900"/>
                </a:solidFill>
                <a:latin typeface="Montserrat Black"/>
                <a:ea typeface="Montserrat Black"/>
                <a:cs typeface="Montserrat Black"/>
                <a:sym typeface="Montserrat Black"/>
              </a:rPr>
              <a:t>competitive advantage</a:t>
            </a:r>
            <a:r>
              <a:rPr lang="en" sz="2500">
                <a:solidFill>
                  <a:schemeClr val="dk1"/>
                </a:solidFill>
                <a:latin typeface="Montserrat Black"/>
                <a:ea typeface="Montserrat Black"/>
                <a:cs typeface="Montserrat Black"/>
                <a:sym typeface="Montserrat Black"/>
              </a:rPr>
              <a:t> over </a:t>
            </a:r>
            <a:r>
              <a:rPr lang="en" sz="2500">
                <a:solidFill>
                  <a:srgbClr val="FF9900"/>
                </a:solidFill>
                <a:latin typeface="Montserrat Black"/>
                <a:ea typeface="Montserrat Black"/>
                <a:cs typeface="Montserrat Black"/>
                <a:sym typeface="Montserrat Black"/>
              </a:rPr>
              <a:t>traditional brick-and-mortar</a:t>
            </a:r>
            <a:r>
              <a:rPr lang="en" sz="2500">
                <a:solidFill>
                  <a:schemeClr val="dk1"/>
                </a:solidFill>
                <a:latin typeface="Montserrat Black"/>
                <a:ea typeface="Montserrat Black"/>
                <a:cs typeface="Montserrat Black"/>
                <a:sym typeface="Montserrat Black"/>
              </a:rPr>
              <a:t> pharmacies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0"/>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7" name="Google Shape;827;p70"/>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28" name="Google Shape;828;p70"/>
          <p:cNvGrpSpPr/>
          <p:nvPr/>
        </p:nvGrpSpPr>
        <p:grpSpPr>
          <a:xfrm>
            <a:off x="-4391171" y="-3076874"/>
            <a:ext cx="6438041" cy="6236370"/>
            <a:chOff x="-3350602" y="-3018856"/>
            <a:chExt cx="8584055" cy="8315160"/>
          </a:xfrm>
        </p:grpSpPr>
        <p:sp>
          <p:nvSpPr>
            <p:cNvPr id="829" name="Google Shape;829;p70"/>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0" name="Google Shape;830;p70"/>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1" name="Google Shape;831;p70"/>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32" name="Google Shape;832;p70"/>
          <p:cNvSpPr txBox="1"/>
          <p:nvPr/>
        </p:nvSpPr>
        <p:spPr>
          <a:xfrm>
            <a:off x="887250" y="299550"/>
            <a:ext cx="7369500" cy="546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100">
                <a:solidFill>
                  <a:schemeClr val="dk1"/>
                </a:solidFill>
                <a:latin typeface="Montserrat Black"/>
                <a:ea typeface="Montserrat Black"/>
                <a:cs typeface="Montserrat Black"/>
                <a:sym typeface="Montserrat Black"/>
              </a:rPr>
              <a:t>Alliances</a:t>
            </a:r>
            <a:endParaRPr sz="2500">
              <a:solidFill>
                <a:schemeClr val="dk1"/>
              </a:solidFill>
              <a:latin typeface="Montserrat Black"/>
              <a:ea typeface="Montserrat Black"/>
              <a:cs typeface="Montserrat Black"/>
              <a:sym typeface="Montserrat Black"/>
            </a:endParaRPr>
          </a:p>
        </p:txBody>
      </p:sp>
      <p:graphicFrame>
        <p:nvGraphicFramePr>
          <p:cNvPr id="833" name="Google Shape;833;p70"/>
          <p:cNvGraphicFramePr/>
          <p:nvPr/>
        </p:nvGraphicFramePr>
        <p:xfrm>
          <a:off x="981200" y="1910175"/>
          <a:ext cx="3000000" cy="3000000"/>
        </p:xfrm>
        <a:graphic>
          <a:graphicData uri="http://schemas.openxmlformats.org/drawingml/2006/table">
            <a:tbl>
              <a:tblPr>
                <a:noFill/>
                <a:tableStyleId>{F7A47348-84AB-4F44-8232-40335ED90AA2}</a:tableStyleId>
              </a:tblPr>
              <a:tblGrid>
                <a:gridCol w="2860375"/>
                <a:gridCol w="3908075"/>
              </a:tblGrid>
              <a:tr h="414125">
                <a:tc>
                  <a:txBody>
                    <a:bodyPr/>
                    <a:lstStyle/>
                    <a:p>
                      <a:pPr indent="0" lvl="0" marL="0" rtl="0" algn="ctr">
                        <a:lnSpc>
                          <a:spcPct val="100000"/>
                        </a:lnSpc>
                        <a:spcBef>
                          <a:spcPts val="1200"/>
                        </a:spcBef>
                        <a:spcAft>
                          <a:spcPts val="0"/>
                        </a:spcAft>
                        <a:buNone/>
                      </a:pPr>
                      <a:r>
                        <a:rPr b="1" lang="en" sz="1000">
                          <a:latin typeface="Livvic"/>
                          <a:ea typeface="Livvic"/>
                          <a:cs typeface="Livvic"/>
                          <a:sym typeface="Livvic"/>
                        </a:rPr>
                        <a:t>Company</a:t>
                      </a:r>
                      <a:endParaRPr b="1"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F9CB9C"/>
                    </a:solidFill>
                  </a:tcPr>
                </a:tc>
                <a:tc>
                  <a:txBody>
                    <a:bodyPr/>
                    <a:lstStyle/>
                    <a:p>
                      <a:pPr indent="0" lvl="0" marL="0" rtl="0" algn="ctr">
                        <a:lnSpc>
                          <a:spcPct val="100000"/>
                        </a:lnSpc>
                        <a:spcBef>
                          <a:spcPts val="1200"/>
                        </a:spcBef>
                        <a:spcAft>
                          <a:spcPts val="0"/>
                        </a:spcAft>
                        <a:buNone/>
                      </a:pPr>
                      <a:r>
                        <a:rPr b="1" lang="en" sz="1000">
                          <a:latin typeface="Livvic"/>
                          <a:ea typeface="Livvic"/>
                          <a:cs typeface="Livvic"/>
                          <a:sym typeface="Livvic"/>
                        </a:rPr>
                        <a:t>Synergies</a:t>
                      </a:r>
                      <a:endParaRPr b="1"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F9CB9C"/>
                    </a:solidFill>
                  </a:tcPr>
                </a:tc>
              </a:tr>
              <a:tr h="254300">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BlueCross BlueShield</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292100" lvl="0" marL="457200" rtl="0" algn="just">
                        <a:lnSpc>
                          <a:spcPct val="100000"/>
                        </a:lnSpc>
                        <a:spcBef>
                          <a:spcPts val="1200"/>
                        </a:spcBef>
                        <a:spcAft>
                          <a:spcPts val="0"/>
                        </a:spcAft>
                        <a:buSzPts val="1000"/>
                        <a:buFont typeface="Livvic"/>
                        <a:buChar char="●"/>
                      </a:pPr>
                      <a:r>
                        <a:rPr lang="en" sz="1000">
                          <a:latin typeface="Livvic"/>
                          <a:ea typeface="Livvic"/>
                          <a:cs typeface="Livvic"/>
                          <a:sym typeface="Livvic"/>
                        </a:rPr>
                        <a:t>Offers various discounts plans offered to BlueCross Blueshield plan clients.</a:t>
                      </a:r>
                      <a:endParaRPr sz="1000">
                        <a:latin typeface="Livvic"/>
                        <a:ea typeface="Livvic"/>
                        <a:cs typeface="Livvic"/>
                        <a:sym typeface="Livvic"/>
                      </a:endParaRPr>
                    </a:p>
                    <a:p>
                      <a:pPr indent="-292100" lvl="0" marL="457200" rtl="0" algn="just">
                        <a:lnSpc>
                          <a:spcPct val="100000"/>
                        </a:lnSpc>
                        <a:spcBef>
                          <a:spcPts val="0"/>
                        </a:spcBef>
                        <a:spcAft>
                          <a:spcPts val="0"/>
                        </a:spcAft>
                        <a:buSzPts val="1000"/>
                        <a:buFont typeface="Livvic"/>
                        <a:buChar char="●"/>
                      </a:pPr>
                      <a:r>
                        <a:rPr lang="en" sz="1000">
                          <a:latin typeface="Livvic"/>
                          <a:ea typeface="Livvic"/>
                          <a:cs typeface="Livvic"/>
                          <a:sym typeface="Livvic"/>
                        </a:rPr>
                        <a:t>Tackles affordability for prescription drugs</a:t>
                      </a:r>
                      <a:endParaRPr sz="1000">
                        <a:latin typeface="Livvic"/>
                        <a:ea typeface="Livvic"/>
                        <a:cs typeface="Livvic"/>
                        <a:sym typeface="Livvic"/>
                      </a:endParaRPr>
                    </a:p>
                    <a:p>
                      <a:pPr indent="0" lvl="0" marL="0" rtl="0" algn="l">
                        <a:lnSpc>
                          <a:spcPct val="100000"/>
                        </a:lnSpc>
                        <a:spcBef>
                          <a:spcPts val="1200"/>
                        </a:spcBef>
                        <a:spcAft>
                          <a:spcPts val="0"/>
                        </a:spcAft>
                        <a:buNone/>
                      </a:pPr>
                      <a:r>
                        <a:t/>
                      </a:r>
                      <a:endParaRPr sz="10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414125">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Apollo Hospitals</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285750" lvl="0" marL="457200" rtl="0" algn="just">
                        <a:lnSpc>
                          <a:spcPct val="100000"/>
                        </a:lnSpc>
                        <a:spcBef>
                          <a:spcPts val="1200"/>
                        </a:spcBef>
                        <a:spcAft>
                          <a:spcPts val="0"/>
                        </a:spcAft>
                        <a:buSzPts val="900"/>
                        <a:buFont typeface="Livvic"/>
                        <a:buChar char="●"/>
                      </a:pPr>
                      <a:r>
                        <a:rPr lang="en" sz="900">
                          <a:latin typeface="Livvic"/>
                          <a:ea typeface="Livvic"/>
                          <a:cs typeface="Livvic"/>
                          <a:sym typeface="Livvic"/>
                        </a:rPr>
                        <a:t>Expansion in India</a:t>
                      </a:r>
                      <a:endParaRPr sz="900">
                        <a:latin typeface="Livvic"/>
                        <a:ea typeface="Livvic"/>
                        <a:cs typeface="Livvic"/>
                        <a:sym typeface="Livvic"/>
                      </a:endParaRPr>
                    </a:p>
                    <a:p>
                      <a:pPr indent="-285750" lvl="0" marL="457200" rtl="0" algn="just">
                        <a:lnSpc>
                          <a:spcPct val="100000"/>
                        </a:lnSpc>
                        <a:spcBef>
                          <a:spcPts val="0"/>
                        </a:spcBef>
                        <a:spcAft>
                          <a:spcPts val="0"/>
                        </a:spcAft>
                        <a:buSzPts val="900"/>
                        <a:buFont typeface="Livvic"/>
                        <a:buChar char="●"/>
                      </a:pPr>
                      <a:r>
                        <a:rPr lang="en" sz="900">
                          <a:latin typeface="Livvic"/>
                          <a:ea typeface="Livvic"/>
                          <a:cs typeface="Livvic"/>
                          <a:sym typeface="Livvic"/>
                        </a:rPr>
                        <a:t>Development of their online-pharmacy business</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414125">
                <a:tc>
                  <a:txBody>
                    <a:bodyPr/>
                    <a:lstStyle/>
                    <a:p>
                      <a:pPr indent="0" lvl="0" marL="0" rtl="0" algn="ctr">
                        <a:lnSpc>
                          <a:spcPct val="100000"/>
                        </a:lnSpc>
                        <a:spcBef>
                          <a:spcPts val="1200"/>
                        </a:spcBef>
                        <a:spcAft>
                          <a:spcPts val="0"/>
                        </a:spcAft>
                        <a:buNone/>
                      </a:pPr>
                      <a:r>
                        <a:rPr lang="en" sz="900">
                          <a:latin typeface="Livvic"/>
                          <a:ea typeface="Livvic"/>
                          <a:cs typeface="Livvic"/>
                          <a:sym typeface="Livvic"/>
                        </a:rPr>
                        <a:t>Kroger, Winn-Dixie Pharmacy and other retail pharmacy</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285750" lvl="0" marL="457200" rtl="0" algn="l">
                        <a:lnSpc>
                          <a:spcPct val="100000"/>
                        </a:lnSpc>
                        <a:spcBef>
                          <a:spcPts val="1200"/>
                        </a:spcBef>
                        <a:spcAft>
                          <a:spcPts val="0"/>
                        </a:spcAft>
                        <a:buSzPts val="900"/>
                        <a:buFont typeface="Livvic"/>
                        <a:buChar char="●"/>
                      </a:pPr>
                      <a:r>
                        <a:rPr lang="en" sz="900">
                          <a:latin typeface="Livvic"/>
                          <a:ea typeface="Livvic"/>
                          <a:cs typeface="Livvic"/>
                          <a:sym typeface="Livvic"/>
                        </a:rPr>
                        <a:t>Partnership to offer savings on various prescription drugs..</a:t>
                      </a:r>
                      <a:endParaRPr sz="900">
                        <a:latin typeface="Livvic"/>
                        <a:ea typeface="Livvic"/>
                        <a:cs typeface="Livvic"/>
                        <a:sym typeface="Livvic"/>
                      </a:endParaRPr>
                    </a:p>
                    <a:p>
                      <a:pPr indent="-285750" lvl="0" marL="457200" rtl="0" algn="l">
                        <a:lnSpc>
                          <a:spcPct val="100000"/>
                        </a:lnSpc>
                        <a:spcBef>
                          <a:spcPts val="0"/>
                        </a:spcBef>
                        <a:spcAft>
                          <a:spcPts val="0"/>
                        </a:spcAft>
                        <a:buSzPts val="900"/>
                        <a:buFont typeface="Livvic"/>
                        <a:buChar char="●"/>
                      </a:pPr>
                      <a:r>
                        <a:rPr lang="en" sz="900">
                          <a:latin typeface="Livvic"/>
                          <a:ea typeface="Livvic"/>
                          <a:cs typeface="Livvic"/>
                          <a:sym typeface="Livvic"/>
                        </a:rPr>
                        <a:t>Skip the line at pharmacy and enjoy free deliveries of drugs and refillment. </a:t>
                      </a:r>
                      <a:endParaRPr sz="900">
                        <a:latin typeface="Livvic"/>
                        <a:ea typeface="Livvic"/>
                        <a:cs typeface="Livvic"/>
                        <a:sym typeface="Livvic"/>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bl>
          </a:graphicData>
        </a:graphic>
      </p:graphicFrame>
      <p:pic>
        <p:nvPicPr>
          <p:cNvPr id="834" name="Google Shape;834;p70"/>
          <p:cNvPicPr preferRelativeResize="0"/>
          <p:nvPr/>
        </p:nvPicPr>
        <p:blipFill>
          <a:blip r:embed="rId3">
            <a:alphaModFix/>
          </a:blip>
          <a:stretch>
            <a:fillRect/>
          </a:stretch>
        </p:blipFill>
        <p:spPr>
          <a:xfrm>
            <a:off x="745781" y="902450"/>
            <a:ext cx="1763519" cy="1007725"/>
          </a:xfrm>
          <a:prstGeom prst="rect">
            <a:avLst/>
          </a:prstGeom>
          <a:noFill/>
          <a:ln>
            <a:noFill/>
          </a:ln>
        </p:spPr>
      </p:pic>
      <p:pic>
        <p:nvPicPr>
          <p:cNvPr id="835" name="Google Shape;835;p70"/>
          <p:cNvPicPr preferRelativeResize="0"/>
          <p:nvPr/>
        </p:nvPicPr>
        <p:blipFill>
          <a:blip r:embed="rId4">
            <a:alphaModFix/>
          </a:blip>
          <a:stretch>
            <a:fillRect/>
          </a:stretch>
        </p:blipFill>
        <p:spPr>
          <a:xfrm>
            <a:off x="2866675" y="1088550"/>
            <a:ext cx="1128050" cy="724775"/>
          </a:xfrm>
          <a:prstGeom prst="rect">
            <a:avLst/>
          </a:prstGeom>
          <a:noFill/>
          <a:ln>
            <a:noFill/>
          </a:ln>
        </p:spPr>
      </p:pic>
      <p:pic>
        <p:nvPicPr>
          <p:cNvPr id="836" name="Google Shape;836;p70"/>
          <p:cNvPicPr preferRelativeResize="0"/>
          <p:nvPr/>
        </p:nvPicPr>
        <p:blipFill>
          <a:blip r:embed="rId5">
            <a:alphaModFix/>
          </a:blip>
          <a:stretch>
            <a:fillRect/>
          </a:stretch>
        </p:blipFill>
        <p:spPr>
          <a:xfrm>
            <a:off x="4571994" y="1106999"/>
            <a:ext cx="1758781" cy="687887"/>
          </a:xfrm>
          <a:prstGeom prst="rect">
            <a:avLst/>
          </a:prstGeom>
          <a:noFill/>
          <a:ln>
            <a:noFill/>
          </a:ln>
        </p:spPr>
      </p:pic>
      <p:pic>
        <p:nvPicPr>
          <p:cNvPr id="837" name="Google Shape;837;p70"/>
          <p:cNvPicPr preferRelativeResize="0"/>
          <p:nvPr/>
        </p:nvPicPr>
        <p:blipFill>
          <a:blip r:embed="rId6">
            <a:alphaModFix/>
          </a:blip>
          <a:stretch>
            <a:fillRect/>
          </a:stretch>
        </p:blipFill>
        <p:spPr>
          <a:xfrm>
            <a:off x="7128693" y="1107000"/>
            <a:ext cx="1128057" cy="724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1"/>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3" name="Google Shape;843;p71"/>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44" name="Google Shape;844;p71"/>
          <p:cNvGrpSpPr/>
          <p:nvPr/>
        </p:nvGrpSpPr>
        <p:grpSpPr>
          <a:xfrm>
            <a:off x="-4391171" y="-3076874"/>
            <a:ext cx="6438041" cy="6236370"/>
            <a:chOff x="-3350602" y="-3018856"/>
            <a:chExt cx="8584055" cy="8315160"/>
          </a:xfrm>
        </p:grpSpPr>
        <p:sp>
          <p:nvSpPr>
            <p:cNvPr id="845" name="Google Shape;845;p71"/>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6" name="Google Shape;846;p71"/>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7" name="Google Shape;847;p71"/>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48" name="Google Shape;848;p71"/>
          <p:cNvSpPr txBox="1"/>
          <p:nvPr/>
        </p:nvSpPr>
        <p:spPr>
          <a:xfrm>
            <a:off x="887250" y="299550"/>
            <a:ext cx="7369500" cy="546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100">
                <a:solidFill>
                  <a:schemeClr val="dk1"/>
                </a:solidFill>
                <a:latin typeface="Montserrat Black"/>
                <a:ea typeface="Montserrat Black"/>
                <a:cs typeface="Montserrat Black"/>
                <a:sym typeface="Montserrat Black"/>
              </a:rPr>
              <a:t>Appropriability Regime</a:t>
            </a:r>
            <a:endParaRPr sz="2500">
              <a:solidFill>
                <a:schemeClr val="dk1"/>
              </a:solidFill>
              <a:latin typeface="Montserrat Black"/>
              <a:ea typeface="Montserrat Black"/>
              <a:cs typeface="Montserrat Black"/>
              <a:sym typeface="Montserrat Black"/>
            </a:endParaRPr>
          </a:p>
        </p:txBody>
      </p:sp>
      <p:sp>
        <p:nvSpPr>
          <p:cNvPr id="849" name="Google Shape;849;p71"/>
          <p:cNvSpPr txBox="1"/>
          <p:nvPr/>
        </p:nvSpPr>
        <p:spPr>
          <a:xfrm>
            <a:off x="1080900" y="1002363"/>
            <a:ext cx="6982200" cy="284700"/>
          </a:xfrm>
          <a:prstGeom prst="rect">
            <a:avLst/>
          </a:prstGeom>
          <a:noFill/>
          <a:ln>
            <a:noFill/>
          </a:ln>
        </p:spPr>
        <p:txBody>
          <a:bodyPr anchorCtr="0" anchor="t" bIns="34275" lIns="68575" spcFirstLastPara="1" rIns="68575" wrap="square" tIns="34275">
            <a:spAutoFit/>
          </a:bodyPr>
          <a:lstStyle/>
          <a:p>
            <a:pPr indent="0" lvl="0" marL="0" rtl="0" algn="ctr">
              <a:lnSpc>
                <a:spcPct val="130000"/>
              </a:lnSpc>
              <a:spcBef>
                <a:spcPts val="0"/>
              </a:spcBef>
              <a:spcAft>
                <a:spcPts val="0"/>
              </a:spcAft>
              <a:buSzPts val="1100"/>
              <a:buNone/>
            </a:pPr>
            <a:r>
              <a:t/>
            </a:r>
            <a:endParaRPr b="1">
              <a:latin typeface="Livvic"/>
              <a:ea typeface="Livvic"/>
              <a:cs typeface="Livvic"/>
              <a:sym typeface="Livvic"/>
            </a:endParaRPr>
          </a:p>
        </p:txBody>
      </p:sp>
      <p:sp>
        <p:nvSpPr>
          <p:cNvPr id="850" name="Google Shape;850;p71"/>
          <p:cNvSpPr/>
          <p:nvPr/>
        </p:nvSpPr>
        <p:spPr>
          <a:xfrm>
            <a:off x="2335650" y="1021125"/>
            <a:ext cx="4472700" cy="1073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ivvic"/>
                <a:ea typeface="Livvic"/>
                <a:cs typeface="Livvic"/>
                <a:sym typeface="Livvic"/>
              </a:rPr>
              <a:t> </a:t>
            </a:r>
            <a:r>
              <a:rPr b="1" lang="en" sz="1600">
                <a:latin typeface="Livvic"/>
                <a:ea typeface="Livvic"/>
                <a:cs typeface="Livvic"/>
                <a:sym typeface="Livvic"/>
              </a:rPr>
              <a:t>Intellectual Property</a:t>
            </a:r>
            <a:endParaRPr b="1" sz="1600">
              <a:latin typeface="Livvic"/>
              <a:ea typeface="Livvic"/>
              <a:cs typeface="Livvic"/>
              <a:sym typeface="Livvic"/>
            </a:endParaRPr>
          </a:p>
          <a:p>
            <a:pPr indent="0" lvl="0" marL="0" rtl="0" algn="ctr">
              <a:spcBef>
                <a:spcPts val="0"/>
              </a:spcBef>
              <a:spcAft>
                <a:spcPts val="0"/>
              </a:spcAft>
              <a:buNone/>
            </a:pPr>
            <a:r>
              <a:rPr lang="en" sz="1600">
                <a:latin typeface="Livvic"/>
                <a:ea typeface="Livvic"/>
                <a:cs typeface="Livvic"/>
                <a:sym typeface="Livvic"/>
              </a:rPr>
              <a:t> Medical License</a:t>
            </a:r>
            <a:endParaRPr sz="1600">
              <a:latin typeface="Livvic"/>
              <a:ea typeface="Livvic"/>
              <a:cs typeface="Livvic"/>
              <a:sym typeface="Livvic"/>
            </a:endParaRPr>
          </a:p>
          <a:p>
            <a:pPr indent="0" lvl="0" marL="0" rtl="0" algn="ctr">
              <a:spcBef>
                <a:spcPts val="0"/>
              </a:spcBef>
              <a:spcAft>
                <a:spcPts val="0"/>
              </a:spcAft>
              <a:buNone/>
            </a:pPr>
            <a:r>
              <a:rPr lang="en" sz="1600">
                <a:latin typeface="Livvic"/>
                <a:ea typeface="Livvic"/>
                <a:cs typeface="Livvic"/>
                <a:sym typeface="Livvic"/>
              </a:rPr>
              <a:t>Software systems and tools</a:t>
            </a:r>
            <a:endParaRPr sz="1600">
              <a:latin typeface="Livvic"/>
              <a:ea typeface="Livvic"/>
              <a:cs typeface="Livvic"/>
              <a:sym typeface="Livvic"/>
            </a:endParaRPr>
          </a:p>
          <a:p>
            <a:pPr indent="0" lvl="0" marL="0" rtl="0" algn="ctr">
              <a:spcBef>
                <a:spcPts val="0"/>
              </a:spcBef>
              <a:spcAft>
                <a:spcPts val="0"/>
              </a:spcAft>
              <a:buNone/>
            </a:pPr>
            <a:r>
              <a:rPr lang="en" sz="1600">
                <a:latin typeface="Livvic"/>
                <a:ea typeface="Livvic"/>
                <a:cs typeface="Livvic"/>
                <a:sym typeface="Livvic"/>
              </a:rPr>
              <a:t>Pharmaceutical patents</a:t>
            </a:r>
            <a:endParaRPr sz="1600">
              <a:latin typeface="Livvic"/>
              <a:ea typeface="Livvic"/>
              <a:cs typeface="Livvic"/>
              <a:sym typeface="Livvic"/>
            </a:endParaRPr>
          </a:p>
        </p:txBody>
      </p:sp>
      <p:sp>
        <p:nvSpPr>
          <p:cNvPr id="851" name="Google Shape;851;p71"/>
          <p:cNvSpPr txBox="1"/>
          <p:nvPr/>
        </p:nvSpPr>
        <p:spPr>
          <a:xfrm>
            <a:off x="1080900" y="2193888"/>
            <a:ext cx="6982200" cy="28059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SzPts val="1100"/>
              <a:buNone/>
            </a:pPr>
            <a:r>
              <a:rPr b="1" lang="en">
                <a:latin typeface="Livvic"/>
                <a:ea typeface="Livvic"/>
                <a:cs typeface="Livvic"/>
                <a:sym typeface="Livvic"/>
              </a:rPr>
              <a:t>Appropriability Regime: Moderate</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 </a:t>
            </a:r>
            <a:r>
              <a:rPr b="1" lang="en">
                <a:latin typeface="Livvic"/>
                <a:ea typeface="Livvic"/>
                <a:cs typeface="Livvic"/>
                <a:sym typeface="Livvic"/>
              </a:rPr>
              <a:t>Amazon Rx Pass</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Software systems and tools</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Medical License</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b="1" lang="en">
                <a:latin typeface="Livvic"/>
                <a:ea typeface="Livvic"/>
                <a:cs typeface="Livvic"/>
                <a:sym typeface="Livvic"/>
              </a:rPr>
              <a:t>Logistics</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Software systems and tools</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b="1" lang="en">
                <a:latin typeface="Livvic"/>
                <a:ea typeface="Livvic"/>
                <a:cs typeface="Livvic"/>
                <a:sym typeface="Livvic"/>
              </a:rPr>
              <a:t>In-house production</a:t>
            </a:r>
            <a:endParaRPr b="1">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Medical license</a:t>
            </a:r>
            <a:endParaRPr>
              <a:latin typeface="Livvic"/>
              <a:ea typeface="Livvic"/>
              <a:cs typeface="Livvic"/>
              <a:sym typeface="Livvic"/>
            </a:endParaRPr>
          </a:p>
          <a:p>
            <a:pPr indent="0" lvl="0" marL="0" rtl="0" algn="ctr">
              <a:lnSpc>
                <a:spcPct val="130000"/>
              </a:lnSpc>
              <a:spcBef>
                <a:spcPts val="0"/>
              </a:spcBef>
              <a:spcAft>
                <a:spcPts val="0"/>
              </a:spcAft>
              <a:buSzPts val="1100"/>
              <a:buNone/>
            </a:pPr>
            <a:r>
              <a:rPr lang="en">
                <a:latin typeface="Livvic"/>
                <a:ea typeface="Livvic"/>
                <a:cs typeface="Livvic"/>
                <a:sym typeface="Livvic"/>
              </a:rPr>
              <a:t>Pharmaceutical Patents</a:t>
            </a:r>
            <a:endParaRPr>
              <a:latin typeface="Livvic"/>
              <a:ea typeface="Livvic"/>
              <a:cs typeface="Livvic"/>
              <a:sym typeface="Livvic"/>
            </a:endParaRPr>
          </a:p>
          <a:p>
            <a:pPr indent="0" lvl="0" marL="0" rtl="0" algn="ctr">
              <a:lnSpc>
                <a:spcPct val="130000"/>
              </a:lnSpc>
              <a:spcBef>
                <a:spcPts val="0"/>
              </a:spcBef>
              <a:spcAft>
                <a:spcPts val="0"/>
              </a:spcAft>
              <a:buSzPts val="1100"/>
              <a:buNone/>
            </a:pPr>
            <a:r>
              <a:t/>
            </a:r>
            <a:endParaRPr>
              <a:latin typeface="Livvic"/>
              <a:ea typeface="Livvic"/>
              <a:cs typeface="Livvic"/>
              <a:sym typeface="Livv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2"/>
          <p:cNvSpPr/>
          <p:nvPr/>
        </p:nvSpPr>
        <p:spPr>
          <a:xfrm rot="5400000">
            <a:off x="8056553" y="2483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7" name="Google Shape;857;p72"/>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The </a:t>
            </a:r>
            <a:r>
              <a:rPr lang="en" sz="3300">
                <a:solidFill>
                  <a:srgbClr val="FF9900"/>
                </a:solidFill>
                <a:latin typeface="Montserrat Black"/>
                <a:ea typeface="Montserrat Black"/>
                <a:cs typeface="Montserrat Black"/>
                <a:sym typeface="Montserrat Black"/>
              </a:rPr>
              <a:t>Amazon RX </a:t>
            </a:r>
            <a:r>
              <a:rPr lang="en" sz="3300">
                <a:solidFill>
                  <a:schemeClr val="dk1"/>
                </a:solidFill>
                <a:latin typeface="Montserrat Black"/>
                <a:ea typeface="Montserrat Black"/>
                <a:cs typeface="Montserrat Black"/>
                <a:sym typeface="Montserrat Black"/>
              </a:rPr>
              <a:t>Product</a:t>
            </a:r>
            <a:endParaRPr sz="2700">
              <a:solidFill>
                <a:srgbClr val="FF9900"/>
              </a:solidFill>
              <a:latin typeface="Montserrat Black"/>
              <a:ea typeface="Montserrat Black"/>
              <a:cs typeface="Montserrat Black"/>
              <a:sym typeface="Montserrat Black"/>
            </a:endParaRPr>
          </a:p>
        </p:txBody>
      </p:sp>
      <p:sp>
        <p:nvSpPr>
          <p:cNvPr id="858" name="Google Shape;858;p72"/>
          <p:cNvSpPr txBox="1"/>
          <p:nvPr/>
        </p:nvSpPr>
        <p:spPr>
          <a:xfrm>
            <a:off x="1080900" y="1117675"/>
            <a:ext cx="69822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u="sng">
                <a:latin typeface="Livvic"/>
                <a:ea typeface="Livvic"/>
                <a:cs typeface="Livvic"/>
                <a:sym typeface="Livvic"/>
              </a:rPr>
              <a:t>Stage of Product Development</a:t>
            </a:r>
            <a:endParaRPr b="1" u="sng">
              <a:latin typeface="Livvic"/>
              <a:ea typeface="Livvic"/>
              <a:cs typeface="Livvic"/>
              <a:sym typeface="Livvic"/>
            </a:endParaRPr>
          </a:p>
        </p:txBody>
      </p:sp>
      <p:grpSp>
        <p:nvGrpSpPr>
          <p:cNvPr id="859" name="Google Shape;859;p72"/>
          <p:cNvGrpSpPr/>
          <p:nvPr/>
        </p:nvGrpSpPr>
        <p:grpSpPr>
          <a:xfrm>
            <a:off x="-4391171" y="-3076874"/>
            <a:ext cx="6438041" cy="6236370"/>
            <a:chOff x="-3350602" y="-3018856"/>
            <a:chExt cx="8584055" cy="8315160"/>
          </a:xfrm>
        </p:grpSpPr>
        <p:sp>
          <p:nvSpPr>
            <p:cNvPr id="860" name="Google Shape;860;p72"/>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1" name="Google Shape;861;p72"/>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2" name="Google Shape;862;p72"/>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63" name="Google Shape;863;p72"/>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864" name="Google Shape;864;p72"/>
          <p:cNvPicPr preferRelativeResize="0"/>
          <p:nvPr/>
        </p:nvPicPr>
        <p:blipFill>
          <a:blip r:embed="rId3">
            <a:alphaModFix/>
          </a:blip>
          <a:stretch>
            <a:fillRect/>
          </a:stretch>
        </p:blipFill>
        <p:spPr>
          <a:xfrm>
            <a:off x="1257463" y="1414036"/>
            <a:ext cx="6629070" cy="3185275"/>
          </a:xfrm>
          <a:prstGeom prst="rect">
            <a:avLst/>
          </a:prstGeom>
          <a:noFill/>
          <a:ln>
            <a:noFill/>
          </a:ln>
        </p:spPr>
      </p:pic>
      <p:sp>
        <p:nvSpPr>
          <p:cNvPr id="865" name="Google Shape;865;p72"/>
          <p:cNvSpPr/>
          <p:nvPr/>
        </p:nvSpPr>
        <p:spPr>
          <a:xfrm>
            <a:off x="6556321" y="1526562"/>
            <a:ext cx="1330200" cy="3232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6" name="Google Shape;866;p72"/>
          <p:cNvPicPr preferRelativeResize="0"/>
          <p:nvPr/>
        </p:nvPicPr>
        <p:blipFill rotWithShape="1">
          <a:blip r:embed="rId4">
            <a:alphaModFix/>
          </a:blip>
          <a:srcRect b="0" l="21889" r="21883" t="0"/>
          <a:stretch/>
        </p:blipFill>
        <p:spPr>
          <a:xfrm>
            <a:off x="6975725" y="3747150"/>
            <a:ext cx="491400" cy="492000"/>
          </a:xfrm>
          <a:prstGeom prst="roundRect">
            <a:avLst>
              <a:gd fmla="val 16667" name="adj"/>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73"/>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2" name="Google Shape;872;p73"/>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Amazon RX </a:t>
            </a:r>
            <a:r>
              <a:rPr lang="en" sz="3300">
                <a:solidFill>
                  <a:schemeClr val="dk1"/>
                </a:solidFill>
                <a:latin typeface="Montserrat Black"/>
                <a:ea typeface="Montserrat Black"/>
                <a:cs typeface="Montserrat Black"/>
                <a:sym typeface="Montserrat Black"/>
              </a:rPr>
              <a:t>Innovations</a:t>
            </a:r>
            <a:endParaRPr sz="2700">
              <a:solidFill>
                <a:srgbClr val="FF9900"/>
              </a:solidFill>
              <a:latin typeface="Montserrat Black"/>
              <a:ea typeface="Montserrat Black"/>
              <a:cs typeface="Montserrat Black"/>
              <a:sym typeface="Montserrat Black"/>
            </a:endParaRPr>
          </a:p>
        </p:txBody>
      </p:sp>
      <p:sp>
        <p:nvSpPr>
          <p:cNvPr id="873" name="Google Shape;873;p73"/>
          <p:cNvSpPr txBox="1"/>
          <p:nvPr/>
        </p:nvSpPr>
        <p:spPr>
          <a:xfrm>
            <a:off x="1080900" y="1117675"/>
            <a:ext cx="6982200" cy="36465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Source of Innovation include:</a:t>
            </a:r>
            <a:endParaRPr>
              <a:latin typeface="Livvic"/>
              <a:ea typeface="Livvic"/>
              <a:cs typeface="Livvic"/>
              <a:sym typeface="Livvic"/>
            </a:endParaRPr>
          </a:p>
          <a:p>
            <a:pPr indent="-317500" lvl="0" marL="457200" marR="0" rtl="0" algn="just">
              <a:lnSpc>
                <a:spcPct val="130000"/>
              </a:lnSpc>
              <a:spcBef>
                <a:spcPts val="0"/>
              </a:spcBef>
              <a:spcAft>
                <a:spcPts val="0"/>
              </a:spcAft>
              <a:buSzPts val="1400"/>
              <a:buFont typeface="Livvic"/>
              <a:buChar char="●"/>
            </a:pPr>
            <a:r>
              <a:rPr b="1" lang="en">
                <a:latin typeface="Livvic"/>
                <a:ea typeface="Livvic"/>
                <a:cs typeface="Livvic"/>
                <a:sym typeface="Livvic"/>
              </a:rPr>
              <a:t>Technology</a:t>
            </a:r>
            <a:r>
              <a:rPr lang="en">
                <a:latin typeface="Livvic"/>
                <a:ea typeface="Livvic"/>
                <a:cs typeface="Livvic"/>
                <a:sym typeface="Livvic"/>
              </a:rPr>
              <a:t>: Amazon is known for its technological innovation and is constantly looking for ways to use technology to improve its services. Amazon RX should use its technology to make the ordering and delivery of medications more efficient and convenient.</a:t>
            </a:r>
            <a:endParaRPr>
              <a:latin typeface="Livvic"/>
              <a:ea typeface="Livvic"/>
              <a:cs typeface="Livvic"/>
              <a:sym typeface="Livvic"/>
            </a:endParaRPr>
          </a:p>
          <a:p>
            <a:pPr indent="-317500" lvl="0" marL="457200" marR="0" rtl="0" algn="just">
              <a:lnSpc>
                <a:spcPct val="130000"/>
              </a:lnSpc>
              <a:spcBef>
                <a:spcPts val="0"/>
              </a:spcBef>
              <a:spcAft>
                <a:spcPts val="0"/>
              </a:spcAft>
              <a:buSzPts val="1400"/>
              <a:buFont typeface="Livvic"/>
              <a:buChar char="●"/>
            </a:pPr>
            <a:r>
              <a:rPr b="1" lang="en">
                <a:latin typeface="Livvic"/>
                <a:ea typeface="Livvic"/>
                <a:cs typeface="Livvic"/>
                <a:sym typeface="Livvic"/>
              </a:rPr>
              <a:t>Customer data</a:t>
            </a:r>
            <a:r>
              <a:rPr lang="en">
                <a:latin typeface="Livvic"/>
                <a:ea typeface="Livvic"/>
                <a:cs typeface="Livvic"/>
                <a:sym typeface="Livvic"/>
              </a:rPr>
              <a:t>: Amazon has access to a vast amount of customer data, including purchase history, search history, and customer feedback. This data can be used to understand customer needs and preferences and to develop new products and services.</a:t>
            </a:r>
            <a:endParaRPr>
              <a:latin typeface="Livvic"/>
              <a:ea typeface="Livvic"/>
              <a:cs typeface="Livvic"/>
              <a:sym typeface="Livvic"/>
            </a:endParaRPr>
          </a:p>
          <a:p>
            <a:pPr indent="-317500" lvl="0" marL="457200" marR="0" rtl="0" algn="just">
              <a:lnSpc>
                <a:spcPct val="130000"/>
              </a:lnSpc>
              <a:spcBef>
                <a:spcPts val="0"/>
              </a:spcBef>
              <a:spcAft>
                <a:spcPts val="0"/>
              </a:spcAft>
              <a:buSzPts val="1400"/>
              <a:buFont typeface="Livvic"/>
              <a:buChar char="●"/>
            </a:pPr>
            <a:r>
              <a:rPr b="1" lang="en">
                <a:latin typeface="Livvic"/>
                <a:ea typeface="Livvic"/>
                <a:cs typeface="Livvic"/>
                <a:sym typeface="Livvic"/>
              </a:rPr>
              <a:t>Price transparency:</a:t>
            </a:r>
            <a:r>
              <a:rPr lang="en">
                <a:latin typeface="Livvic"/>
                <a:ea typeface="Livvic"/>
                <a:cs typeface="Livvic"/>
                <a:sym typeface="Livvic"/>
              </a:rPr>
              <a:t> Amazon RX offers price transparency, making it easy for customers to compare prices and choose the best option for them. This transparency has the potential to disrupt the traditional pharmacy industry and drive innovation in pricing and competition.</a:t>
            </a:r>
            <a:endParaRPr>
              <a:latin typeface="Livvic"/>
              <a:ea typeface="Livvic"/>
              <a:cs typeface="Livvic"/>
              <a:sym typeface="Livvic"/>
            </a:endParaRPr>
          </a:p>
        </p:txBody>
      </p:sp>
      <p:grpSp>
        <p:nvGrpSpPr>
          <p:cNvPr id="874" name="Google Shape;874;p73"/>
          <p:cNvGrpSpPr/>
          <p:nvPr/>
        </p:nvGrpSpPr>
        <p:grpSpPr>
          <a:xfrm>
            <a:off x="-4391171" y="-3076874"/>
            <a:ext cx="6438041" cy="6236370"/>
            <a:chOff x="-3350602" y="-3018856"/>
            <a:chExt cx="8584055" cy="8315160"/>
          </a:xfrm>
        </p:grpSpPr>
        <p:sp>
          <p:nvSpPr>
            <p:cNvPr id="875" name="Google Shape;875;p73"/>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6" name="Google Shape;876;p73"/>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7" name="Google Shape;877;p73"/>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78" name="Google Shape;878;p73"/>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9" name="Google Shape;879;p73"/>
          <p:cNvSpPr txBox="1"/>
          <p:nvPr/>
        </p:nvSpPr>
        <p:spPr>
          <a:xfrm>
            <a:off x="3038100" y="4710525"/>
            <a:ext cx="30678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t/>
            </a:r>
            <a:endParaRPr b="1">
              <a:latin typeface="Livvic"/>
              <a:ea typeface="Livvic"/>
              <a:cs typeface="Livvic"/>
              <a:sym typeface="Livv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74"/>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Evaluation of </a:t>
            </a:r>
            <a:r>
              <a:rPr lang="en" sz="3300">
                <a:solidFill>
                  <a:srgbClr val="FF9900"/>
                </a:solidFill>
                <a:latin typeface="Montserrat Black"/>
                <a:ea typeface="Montserrat Black"/>
                <a:cs typeface="Montserrat Black"/>
                <a:sym typeface="Montserrat Black"/>
              </a:rPr>
              <a:t>Amazon RX</a:t>
            </a:r>
            <a:endParaRPr sz="2700">
              <a:solidFill>
                <a:srgbClr val="FF9900"/>
              </a:solidFill>
              <a:latin typeface="Montserrat Black"/>
              <a:ea typeface="Montserrat Black"/>
              <a:cs typeface="Montserrat Black"/>
              <a:sym typeface="Montserrat Black"/>
            </a:endParaRPr>
          </a:p>
        </p:txBody>
      </p:sp>
      <p:sp>
        <p:nvSpPr>
          <p:cNvPr id="885" name="Google Shape;885;p74"/>
          <p:cNvSpPr txBox="1"/>
          <p:nvPr/>
        </p:nvSpPr>
        <p:spPr>
          <a:xfrm>
            <a:off x="1080900" y="1979100"/>
            <a:ext cx="6982200" cy="20364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900">
                <a:solidFill>
                  <a:schemeClr val="dk1"/>
                </a:solidFill>
                <a:latin typeface="Livvic"/>
                <a:ea typeface="Livvic"/>
                <a:cs typeface="Livvic"/>
                <a:sym typeface="Livvic"/>
              </a:rPr>
              <a:t>Evaluation</a:t>
            </a:r>
            <a:endParaRPr b="1" sz="1900">
              <a:solidFill>
                <a:schemeClr val="dk1"/>
              </a:solidFill>
              <a:latin typeface="Livvic"/>
              <a:ea typeface="Livvic"/>
              <a:cs typeface="Livvic"/>
              <a:sym typeface="Livvic"/>
            </a:endParaRPr>
          </a:p>
          <a:p>
            <a:pPr indent="0" lvl="0" marL="0" marR="0" rtl="0" algn="ctr">
              <a:lnSpc>
                <a:spcPct val="130000"/>
              </a:lnSpc>
              <a:spcBef>
                <a:spcPts val="0"/>
              </a:spcBef>
              <a:spcAft>
                <a:spcPts val="0"/>
              </a:spcAft>
              <a:buNone/>
            </a:pPr>
            <a:r>
              <a:t/>
            </a:r>
            <a:endParaRPr b="1" sz="1900">
              <a:solidFill>
                <a:schemeClr val="dk1"/>
              </a:solidFill>
              <a:latin typeface="Livvic"/>
              <a:ea typeface="Livvic"/>
              <a:cs typeface="Livvic"/>
              <a:sym typeface="Livvic"/>
            </a:endParaRPr>
          </a:p>
          <a:p>
            <a:pPr indent="0" lvl="0" marL="0" marR="0" rtl="0" algn="ctr">
              <a:lnSpc>
                <a:spcPct val="130000"/>
              </a:lnSpc>
              <a:spcBef>
                <a:spcPts val="0"/>
              </a:spcBef>
              <a:spcAft>
                <a:spcPts val="0"/>
              </a:spcAft>
              <a:buNone/>
            </a:pPr>
            <a:r>
              <a:rPr lang="en" sz="1600">
                <a:solidFill>
                  <a:schemeClr val="dk1"/>
                </a:solidFill>
                <a:latin typeface="Livvic"/>
                <a:ea typeface="Livvic"/>
                <a:cs typeface="Livvic"/>
                <a:sym typeface="Livvic"/>
              </a:rPr>
              <a:t>Amazon Pharmacy and Amazon Rx core strength lies in their ability to shift towards the </a:t>
            </a:r>
            <a:r>
              <a:rPr b="1" lang="en" sz="1600">
                <a:solidFill>
                  <a:schemeClr val="dk1"/>
                </a:solidFill>
                <a:latin typeface="Livvic"/>
                <a:ea typeface="Livvic"/>
                <a:cs typeface="Livvic"/>
                <a:sym typeface="Livvic"/>
              </a:rPr>
              <a:t>digitalization </a:t>
            </a:r>
            <a:r>
              <a:rPr lang="en" sz="1600">
                <a:solidFill>
                  <a:schemeClr val="dk1"/>
                </a:solidFill>
                <a:latin typeface="Livvic"/>
                <a:ea typeface="Livvic"/>
                <a:cs typeface="Livvic"/>
                <a:sym typeface="Livvic"/>
              </a:rPr>
              <a:t>of their platform. </a:t>
            </a:r>
            <a:endParaRPr sz="1600">
              <a:solidFill>
                <a:schemeClr val="dk1"/>
              </a:solidFill>
              <a:latin typeface="Livvic"/>
              <a:ea typeface="Livvic"/>
              <a:cs typeface="Livvic"/>
              <a:sym typeface="Livvic"/>
            </a:endParaRPr>
          </a:p>
          <a:p>
            <a:pPr indent="0" lvl="0" marL="0" marR="0" rtl="0" algn="ctr">
              <a:lnSpc>
                <a:spcPct val="130000"/>
              </a:lnSpc>
              <a:spcBef>
                <a:spcPts val="0"/>
              </a:spcBef>
              <a:spcAft>
                <a:spcPts val="0"/>
              </a:spcAft>
              <a:buNone/>
            </a:pPr>
            <a:r>
              <a:rPr lang="en" sz="1600">
                <a:solidFill>
                  <a:schemeClr val="dk1"/>
                </a:solidFill>
                <a:latin typeface="Livvic"/>
                <a:ea typeface="Livvic"/>
                <a:cs typeface="Livvic"/>
                <a:sym typeface="Livvic"/>
              </a:rPr>
              <a:t>They should use their </a:t>
            </a:r>
            <a:r>
              <a:rPr b="1" lang="en" sz="1600">
                <a:solidFill>
                  <a:schemeClr val="dk1"/>
                </a:solidFill>
                <a:latin typeface="Livvic"/>
                <a:ea typeface="Livvic"/>
                <a:cs typeface="Livvic"/>
                <a:sym typeface="Livvic"/>
              </a:rPr>
              <a:t>logistics advantage</a:t>
            </a:r>
            <a:r>
              <a:rPr lang="en" sz="1600">
                <a:solidFill>
                  <a:schemeClr val="dk1"/>
                </a:solidFill>
                <a:latin typeface="Livvic"/>
                <a:ea typeface="Livvic"/>
                <a:cs typeface="Livvic"/>
                <a:sym typeface="Livvic"/>
              </a:rPr>
              <a:t> and their </a:t>
            </a:r>
            <a:r>
              <a:rPr b="1" lang="en" sz="1600">
                <a:solidFill>
                  <a:schemeClr val="dk1"/>
                </a:solidFill>
                <a:latin typeface="Livvic"/>
                <a:ea typeface="Livvic"/>
                <a:cs typeface="Livvic"/>
                <a:sym typeface="Livvic"/>
              </a:rPr>
              <a:t>database </a:t>
            </a:r>
            <a:r>
              <a:rPr lang="en" sz="1600">
                <a:solidFill>
                  <a:schemeClr val="dk1"/>
                </a:solidFill>
                <a:latin typeface="Livvic"/>
                <a:ea typeface="Livvic"/>
                <a:cs typeface="Livvic"/>
                <a:sym typeface="Livvic"/>
              </a:rPr>
              <a:t>to improve the </a:t>
            </a:r>
            <a:r>
              <a:rPr b="1" lang="en" sz="1600">
                <a:solidFill>
                  <a:schemeClr val="dk1"/>
                </a:solidFill>
                <a:latin typeface="Livvic"/>
                <a:ea typeface="Livvic"/>
                <a:cs typeface="Livvic"/>
                <a:sym typeface="Livvic"/>
              </a:rPr>
              <a:t>efficiency </a:t>
            </a:r>
            <a:r>
              <a:rPr lang="en" sz="1600">
                <a:solidFill>
                  <a:schemeClr val="dk1"/>
                </a:solidFill>
                <a:latin typeface="Livvic"/>
                <a:ea typeface="Livvic"/>
                <a:cs typeface="Livvic"/>
                <a:sym typeface="Livvic"/>
              </a:rPr>
              <a:t>and </a:t>
            </a:r>
            <a:r>
              <a:rPr b="1" lang="en" sz="1600">
                <a:solidFill>
                  <a:schemeClr val="dk1"/>
                </a:solidFill>
                <a:latin typeface="Livvic"/>
                <a:ea typeface="Livvic"/>
                <a:cs typeface="Livvic"/>
                <a:sym typeface="Livvic"/>
              </a:rPr>
              <a:t>productivity </a:t>
            </a:r>
            <a:r>
              <a:rPr lang="en" sz="1600">
                <a:solidFill>
                  <a:schemeClr val="dk1"/>
                </a:solidFill>
                <a:latin typeface="Livvic"/>
                <a:ea typeface="Livvic"/>
                <a:cs typeface="Livvic"/>
                <a:sym typeface="Livvic"/>
              </a:rPr>
              <a:t>of the drugs distribution. </a:t>
            </a:r>
            <a:endParaRPr sz="1600">
              <a:solidFill>
                <a:schemeClr val="dk1"/>
              </a:solidFill>
              <a:latin typeface="Livvic"/>
              <a:ea typeface="Livvic"/>
              <a:cs typeface="Livvic"/>
              <a:sym typeface="Livvic"/>
            </a:endParaRPr>
          </a:p>
        </p:txBody>
      </p:sp>
      <p:sp>
        <p:nvSpPr>
          <p:cNvPr id="886" name="Google Shape;886;p74"/>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7" name="Google Shape;887;p74"/>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888" name="Google Shape;888;p74"/>
          <p:cNvGrpSpPr/>
          <p:nvPr/>
        </p:nvGrpSpPr>
        <p:grpSpPr>
          <a:xfrm>
            <a:off x="-4391171" y="-3076874"/>
            <a:ext cx="6438041" cy="6236370"/>
            <a:chOff x="-3350602" y="-3018856"/>
            <a:chExt cx="8584055" cy="8315160"/>
          </a:xfrm>
        </p:grpSpPr>
        <p:sp>
          <p:nvSpPr>
            <p:cNvPr id="889" name="Google Shape;889;p74"/>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0" name="Google Shape;890;p74"/>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1" name="Google Shape;891;p74"/>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892" name="Google Shape;892;p74"/>
          <p:cNvGrpSpPr/>
          <p:nvPr/>
        </p:nvGrpSpPr>
        <p:grpSpPr>
          <a:xfrm>
            <a:off x="4273695" y="1139331"/>
            <a:ext cx="596600" cy="577198"/>
            <a:chOff x="-59029025" y="3711650"/>
            <a:chExt cx="316650" cy="315875"/>
          </a:xfrm>
        </p:grpSpPr>
        <p:sp>
          <p:nvSpPr>
            <p:cNvPr id="893" name="Google Shape;893;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p:nvPr/>
        </p:nvSpPr>
        <p:spPr>
          <a:xfrm rot="3044999">
            <a:off x="5810112" y="-818645"/>
            <a:ext cx="4084826" cy="591847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5" name="Google Shape;205;p30"/>
          <p:cNvSpPr/>
          <p:nvPr/>
        </p:nvSpPr>
        <p:spPr>
          <a:xfrm>
            <a:off x="6766659" y="4959429"/>
            <a:ext cx="2748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0"/>
          <p:cNvSpPr/>
          <p:nvPr/>
        </p:nvSpPr>
        <p:spPr>
          <a:xfrm>
            <a:off x="6937924" y="4726137"/>
            <a:ext cx="2577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0"/>
          <p:cNvSpPr/>
          <p:nvPr/>
        </p:nvSpPr>
        <p:spPr>
          <a:xfrm>
            <a:off x="7632501" y="3434909"/>
            <a:ext cx="1815900" cy="14079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8" name="Google Shape;208;p30"/>
          <p:cNvSpPr txBox="1"/>
          <p:nvPr/>
        </p:nvSpPr>
        <p:spPr>
          <a:xfrm>
            <a:off x="568400" y="32460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chemeClr val="dk1"/>
                </a:solidFill>
                <a:latin typeface="Montserrat Black"/>
                <a:ea typeface="Montserrat Black"/>
                <a:cs typeface="Montserrat Black"/>
                <a:sym typeface="Montserrat Black"/>
              </a:rPr>
              <a:t>Industries</a:t>
            </a:r>
            <a:endParaRPr sz="5500">
              <a:solidFill>
                <a:schemeClr val="dk1"/>
              </a:solidFill>
              <a:latin typeface="Montserrat Black"/>
              <a:ea typeface="Montserrat Black"/>
              <a:cs typeface="Montserrat Black"/>
              <a:sym typeface="Montserrat Black"/>
            </a:endParaRPr>
          </a:p>
        </p:txBody>
      </p:sp>
      <p:pic>
        <p:nvPicPr>
          <p:cNvPr id="209" name="Google Shape;209;p30"/>
          <p:cNvPicPr preferRelativeResize="0"/>
          <p:nvPr/>
        </p:nvPicPr>
        <p:blipFill rotWithShape="1">
          <a:blip r:embed="rId3">
            <a:alphaModFix/>
          </a:blip>
          <a:srcRect b="0" l="0" r="0" t="0"/>
          <a:stretch/>
        </p:blipFill>
        <p:spPr>
          <a:xfrm>
            <a:off x="6339592" y="-242134"/>
            <a:ext cx="1727160" cy="5749619"/>
          </a:xfrm>
          <a:prstGeom prst="rect">
            <a:avLst/>
          </a:prstGeom>
          <a:noFill/>
          <a:ln>
            <a:noFill/>
          </a:ln>
        </p:spPr>
      </p:pic>
      <p:pic>
        <p:nvPicPr>
          <p:cNvPr id="210" name="Google Shape;210;p30"/>
          <p:cNvPicPr preferRelativeResize="0"/>
          <p:nvPr/>
        </p:nvPicPr>
        <p:blipFill>
          <a:blip r:embed="rId4">
            <a:alphaModFix/>
          </a:blip>
          <a:stretch>
            <a:fillRect/>
          </a:stretch>
        </p:blipFill>
        <p:spPr>
          <a:xfrm>
            <a:off x="568400" y="399948"/>
            <a:ext cx="901576" cy="765398"/>
          </a:xfrm>
          <a:prstGeom prst="rect">
            <a:avLst/>
          </a:prstGeom>
          <a:noFill/>
          <a:ln>
            <a:noFill/>
          </a:ln>
        </p:spPr>
      </p:pic>
      <p:sp>
        <p:nvSpPr>
          <p:cNvPr id="211" name="Google Shape;211;p30"/>
          <p:cNvSpPr txBox="1"/>
          <p:nvPr/>
        </p:nvSpPr>
        <p:spPr>
          <a:xfrm>
            <a:off x="568400" y="23301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rgbClr val="FF9900"/>
                </a:solidFill>
                <a:latin typeface="Montserrat Black"/>
                <a:ea typeface="Montserrat Black"/>
                <a:cs typeface="Montserrat Black"/>
                <a:sym typeface="Montserrat Black"/>
              </a:rPr>
              <a:t>02</a:t>
            </a:r>
            <a:endParaRPr sz="5500">
              <a:solidFill>
                <a:srgbClr val="FF9900"/>
              </a:solidFill>
              <a:latin typeface="Montserrat Black"/>
              <a:ea typeface="Montserrat Black"/>
              <a:cs typeface="Montserrat Black"/>
              <a:sym typeface="Montserrat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75"/>
          <p:cNvSpPr/>
          <p:nvPr/>
        </p:nvSpPr>
        <p:spPr>
          <a:xfrm rot="3044999">
            <a:off x="5810112" y="-818645"/>
            <a:ext cx="4084826" cy="591847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5" name="Google Shape;905;p75"/>
          <p:cNvSpPr/>
          <p:nvPr/>
        </p:nvSpPr>
        <p:spPr>
          <a:xfrm>
            <a:off x="6766659" y="4959429"/>
            <a:ext cx="2748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6" name="Google Shape;906;p75"/>
          <p:cNvSpPr/>
          <p:nvPr/>
        </p:nvSpPr>
        <p:spPr>
          <a:xfrm>
            <a:off x="6937924" y="4726137"/>
            <a:ext cx="2577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7" name="Google Shape;907;p75"/>
          <p:cNvSpPr/>
          <p:nvPr/>
        </p:nvSpPr>
        <p:spPr>
          <a:xfrm>
            <a:off x="7632501" y="3434909"/>
            <a:ext cx="1815900" cy="14079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8" name="Google Shape;908;p75"/>
          <p:cNvSpPr txBox="1"/>
          <p:nvPr/>
        </p:nvSpPr>
        <p:spPr>
          <a:xfrm>
            <a:off x="568400" y="3246025"/>
            <a:ext cx="5964600" cy="885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300">
                <a:solidFill>
                  <a:schemeClr val="dk1"/>
                </a:solidFill>
                <a:latin typeface="Montserrat Black"/>
                <a:ea typeface="Montserrat Black"/>
                <a:cs typeface="Montserrat Black"/>
                <a:sym typeface="Montserrat Black"/>
              </a:rPr>
              <a:t>Shared Aspects</a:t>
            </a:r>
            <a:endParaRPr sz="5300">
              <a:solidFill>
                <a:schemeClr val="dk1"/>
              </a:solidFill>
              <a:latin typeface="Montserrat Black"/>
              <a:ea typeface="Montserrat Black"/>
              <a:cs typeface="Montserrat Black"/>
              <a:sym typeface="Montserrat Black"/>
            </a:endParaRPr>
          </a:p>
        </p:txBody>
      </p:sp>
      <p:pic>
        <p:nvPicPr>
          <p:cNvPr id="909" name="Google Shape;909;p75"/>
          <p:cNvPicPr preferRelativeResize="0"/>
          <p:nvPr/>
        </p:nvPicPr>
        <p:blipFill rotWithShape="1">
          <a:blip r:embed="rId3">
            <a:alphaModFix/>
          </a:blip>
          <a:srcRect b="0" l="0" r="0" t="0"/>
          <a:stretch/>
        </p:blipFill>
        <p:spPr>
          <a:xfrm>
            <a:off x="6339592" y="-242134"/>
            <a:ext cx="1727160" cy="5749619"/>
          </a:xfrm>
          <a:prstGeom prst="rect">
            <a:avLst/>
          </a:prstGeom>
          <a:noFill/>
          <a:ln>
            <a:noFill/>
          </a:ln>
        </p:spPr>
      </p:pic>
      <p:pic>
        <p:nvPicPr>
          <p:cNvPr id="910" name="Google Shape;910;p75"/>
          <p:cNvPicPr preferRelativeResize="0"/>
          <p:nvPr/>
        </p:nvPicPr>
        <p:blipFill>
          <a:blip r:embed="rId4">
            <a:alphaModFix/>
          </a:blip>
          <a:stretch>
            <a:fillRect/>
          </a:stretch>
        </p:blipFill>
        <p:spPr>
          <a:xfrm>
            <a:off x="568400" y="399948"/>
            <a:ext cx="901576" cy="765398"/>
          </a:xfrm>
          <a:prstGeom prst="rect">
            <a:avLst/>
          </a:prstGeom>
          <a:noFill/>
          <a:ln>
            <a:noFill/>
          </a:ln>
        </p:spPr>
      </p:pic>
      <p:sp>
        <p:nvSpPr>
          <p:cNvPr id="911" name="Google Shape;911;p75"/>
          <p:cNvSpPr txBox="1"/>
          <p:nvPr/>
        </p:nvSpPr>
        <p:spPr>
          <a:xfrm>
            <a:off x="568400" y="23301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rgbClr val="FF9900"/>
                </a:solidFill>
                <a:latin typeface="Montserrat Black"/>
                <a:ea typeface="Montserrat Black"/>
                <a:cs typeface="Montserrat Black"/>
                <a:sym typeface="Montserrat Black"/>
              </a:rPr>
              <a:t>06</a:t>
            </a:r>
            <a:endParaRPr sz="5500">
              <a:solidFill>
                <a:srgbClr val="FF9900"/>
              </a:solidFill>
              <a:latin typeface="Montserrat Black"/>
              <a:ea typeface="Montserrat Black"/>
              <a:cs typeface="Montserrat Black"/>
              <a:sym typeface="Montserrat Black"/>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76"/>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Finances of </a:t>
            </a:r>
            <a:r>
              <a:rPr lang="en" sz="3300">
                <a:solidFill>
                  <a:srgbClr val="FF9900"/>
                </a:solidFill>
                <a:latin typeface="Montserrat Black"/>
                <a:ea typeface="Montserrat Black"/>
                <a:cs typeface="Montserrat Black"/>
                <a:sym typeface="Montserrat Black"/>
              </a:rPr>
              <a:t>Amazon</a:t>
            </a:r>
            <a:endParaRPr sz="2700">
              <a:solidFill>
                <a:srgbClr val="FF9900"/>
              </a:solidFill>
              <a:latin typeface="Montserrat Black"/>
              <a:ea typeface="Montserrat Black"/>
              <a:cs typeface="Montserrat Black"/>
              <a:sym typeface="Montserrat Black"/>
            </a:endParaRPr>
          </a:p>
        </p:txBody>
      </p:sp>
      <p:sp>
        <p:nvSpPr>
          <p:cNvPr id="917" name="Google Shape;917;p76"/>
          <p:cNvSpPr txBox="1"/>
          <p:nvPr/>
        </p:nvSpPr>
        <p:spPr>
          <a:xfrm>
            <a:off x="580958" y="967075"/>
            <a:ext cx="3720300" cy="3309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700">
                <a:latin typeface="Livvic"/>
                <a:ea typeface="Livvic"/>
                <a:cs typeface="Livvic"/>
                <a:sym typeface="Livvic"/>
              </a:rPr>
              <a:t>Capital Structure</a:t>
            </a:r>
            <a:endParaRPr>
              <a:latin typeface="Livvic"/>
              <a:ea typeface="Livvic"/>
              <a:cs typeface="Livvic"/>
              <a:sym typeface="Livvic"/>
            </a:endParaRPr>
          </a:p>
        </p:txBody>
      </p:sp>
      <p:sp>
        <p:nvSpPr>
          <p:cNvPr id="918" name="Google Shape;918;p76"/>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9" name="Google Shape;919;p76"/>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920" name="Google Shape;920;p76"/>
          <p:cNvGrpSpPr/>
          <p:nvPr/>
        </p:nvGrpSpPr>
        <p:grpSpPr>
          <a:xfrm>
            <a:off x="-4391171" y="-3076874"/>
            <a:ext cx="6438041" cy="6236370"/>
            <a:chOff x="-3350602" y="-3018856"/>
            <a:chExt cx="8584055" cy="8315160"/>
          </a:xfrm>
        </p:grpSpPr>
        <p:sp>
          <p:nvSpPr>
            <p:cNvPr id="921" name="Google Shape;921;p76"/>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2" name="Google Shape;922;p76"/>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3" name="Google Shape;923;p76"/>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924" name="Google Shape;924;p76"/>
          <p:cNvPicPr preferRelativeResize="0"/>
          <p:nvPr/>
        </p:nvPicPr>
        <p:blipFill rotWithShape="1">
          <a:blip r:embed="rId3">
            <a:alphaModFix/>
          </a:blip>
          <a:srcRect b="0" l="0" r="0" t="12495"/>
          <a:stretch/>
        </p:blipFill>
        <p:spPr>
          <a:xfrm>
            <a:off x="580950" y="1450125"/>
            <a:ext cx="3720300" cy="2012700"/>
          </a:xfrm>
          <a:prstGeom prst="roundRect">
            <a:avLst>
              <a:gd fmla="val 16667" name="adj"/>
            </a:avLst>
          </a:prstGeom>
          <a:noFill/>
          <a:ln cap="flat" cmpd="sng" w="19050">
            <a:solidFill>
              <a:schemeClr val="dk2"/>
            </a:solidFill>
            <a:prstDash val="solid"/>
            <a:round/>
            <a:headEnd len="sm" w="sm" type="none"/>
            <a:tailEnd len="sm" w="sm" type="none"/>
          </a:ln>
        </p:spPr>
      </p:pic>
      <p:sp>
        <p:nvSpPr>
          <p:cNvPr id="925" name="Google Shape;925;p76"/>
          <p:cNvSpPr txBox="1"/>
          <p:nvPr/>
        </p:nvSpPr>
        <p:spPr>
          <a:xfrm>
            <a:off x="4719550" y="967075"/>
            <a:ext cx="3524400" cy="3309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700">
                <a:latin typeface="Livvic"/>
                <a:ea typeface="Livvic"/>
                <a:cs typeface="Livvic"/>
                <a:sym typeface="Livvic"/>
              </a:rPr>
              <a:t>Financial</a:t>
            </a:r>
            <a:r>
              <a:rPr b="1" lang="en" sz="1700">
                <a:latin typeface="Livvic"/>
                <a:ea typeface="Livvic"/>
                <a:cs typeface="Livvic"/>
                <a:sym typeface="Livvic"/>
              </a:rPr>
              <a:t> Summary</a:t>
            </a:r>
            <a:endParaRPr>
              <a:latin typeface="Livvic"/>
              <a:ea typeface="Livvic"/>
              <a:cs typeface="Livvic"/>
              <a:sym typeface="Livvic"/>
            </a:endParaRPr>
          </a:p>
        </p:txBody>
      </p:sp>
      <p:sp>
        <p:nvSpPr>
          <p:cNvPr id="926" name="Google Shape;926;p76"/>
          <p:cNvSpPr txBox="1"/>
          <p:nvPr/>
        </p:nvSpPr>
        <p:spPr>
          <a:xfrm>
            <a:off x="4719550" y="1450125"/>
            <a:ext cx="3524400" cy="3366300"/>
          </a:xfrm>
          <a:prstGeom prst="rect">
            <a:avLst/>
          </a:prstGeom>
          <a:noFill/>
          <a:ln cap="flat" cmpd="sng" w="19050">
            <a:solidFill>
              <a:srgbClr val="00000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Clr>
                <a:schemeClr val="dk1"/>
              </a:buClr>
              <a:buSzPts val="1100"/>
              <a:buFont typeface="Arial"/>
              <a:buNone/>
            </a:pPr>
            <a:r>
              <a:rPr b="1" lang="en">
                <a:latin typeface="Livvic"/>
                <a:ea typeface="Livvic"/>
                <a:cs typeface="Livvic"/>
                <a:sym typeface="Livvic"/>
              </a:rPr>
              <a:t>Balance Sheet (2022), in millions</a:t>
            </a:r>
            <a:endParaRPr b="1">
              <a:latin typeface="Livvic"/>
              <a:ea typeface="Livvic"/>
              <a:cs typeface="Livvic"/>
              <a:sym typeface="Livvic"/>
            </a:endParaRPr>
          </a:p>
          <a:p>
            <a:pPr indent="0" lvl="0" marL="0" marR="0" rtl="0" algn="ctr">
              <a:lnSpc>
                <a:spcPct val="130000"/>
              </a:lnSpc>
              <a:spcBef>
                <a:spcPts val="0"/>
              </a:spcBef>
              <a:spcAft>
                <a:spcPts val="0"/>
              </a:spcAft>
              <a:buClr>
                <a:schemeClr val="dk1"/>
              </a:buClr>
              <a:buSzPts val="1100"/>
              <a:buFont typeface="Arial"/>
              <a:buNone/>
            </a:pPr>
            <a:r>
              <a:rPr lang="en">
                <a:latin typeface="Livvic"/>
                <a:ea typeface="Livvic"/>
                <a:cs typeface="Livvic"/>
                <a:sym typeface="Livvic"/>
              </a:rPr>
              <a:t>Assets: $462,675</a:t>
            </a:r>
            <a:endParaRPr>
              <a:latin typeface="Livvic"/>
              <a:ea typeface="Livvic"/>
              <a:cs typeface="Livvic"/>
              <a:sym typeface="Livvic"/>
            </a:endParaRPr>
          </a:p>
          <a:p>
            <a:pPr indent="0" lvl="0" marL="0" marR="0" rtl="0" algn="ctr">
              <a:lnSpc>
                <a:spcPct val="130000"/>
              </a:lnSpc>
              <a:spcBef>
                <a:spcPts val="0"/>
              </a:spcBef>
              <a:spcAft>
                <a:spcPts val="0"/>
              </a:spcAft>
              <a:buClr>
                <a:schemeClr val="dk1"/>
              </a:buClr>
              <a:buSzPts val="1100"/>
              <a:buFont typeface="Arial"/>
              <a:buNone/>
            </a:pPr>
            <a:r>
              <a:rPr lang="en">
                <a:latin typeface="Livvic"/>
                <a:ea typeface="Livvic"/>
                <a:cs typeface="Livvic"/>
                <a:sym typeface="Livvic"/>
              </a:rPr>
              <a:t>Liabilities: $316,632</a:t>
            </a:r>
            <a:endParaRPr>
              <a:latin typeface="Livvic"/>
              <a:ea typeface="Livvic"/>
              <a:cs typeface="Livvic"/>
              <a:sym typeface="Livvic"/>
            </a:endParaRPr>
          </a:p>
          <a:p>
            <a:pPr indent="0" lvl="0" marL="0" marR="0" rtl="0" algn="ctr">
              <a:lnSpc>
                <a:spcPct val="130000"/>
              </a:lnSpc>
              <a:spcBef>
                <a:spcPts val="0"/>
              </a:spcBef>
              <a:spcAft>
                <a:spcPts val="0"/>
              </a:spcAft>
              <a:buNone/>
            </a:pPr>
            <a:r>
              <a:rPr lang="en">
                <a:latin typeface="Livvic"/>
                <a:ea typeface="Livvic"/>
                <a:cs typeface="Livvic"/>
                <a:sym typeface="Livvic"/>
              </a:rPr>
              <a:t>Equity: $146,043</a:t>
            </a:r>
            <a:endParaRPr>
              <a:latin typeface="Livvic"/>
              <a:ea typeface="Livvic"/>
              <a:cs typeface="Livvic"/>
              <a:sym typeface="Livvic"/>
            </a:endParaRPr>
          </a:p>
          <a:p>
            <a:pPr indent="0" lvl="0" marL="0" marR="0" rtl="0" algn="ctr">
              <a:lnSpc>
                <a:spcPct val="130000"/>
              </a:lnSpc>
              <a:spcBef>
                <a:spcPts val="0"/>
              </a:spcBef>
              <a:spcAft>
                <a:spcPts val="0"/>
              </a:spcAft>
              <a:buNone/>
            </a:pPr>
            <a:r>
              <a:t/>
            </a:r>
            <a:endParaRPr b="1">
              <a:latin typeface="Livvic"/>
              <a:ea typeface="Livvic"/>
              <a:cs typeface="Livvic"/>
              <a:sym typeface="Livvic"/>
            </a:endParaRPr>
          </a:p>
          <a:p>
            <a:pPr indent="0" lvl="0" marL="0" marR="0" rtl="0" algn="ctr">
              <a:lnSpc>
                <a:spcPct val="130000"/>
              </a:lnSpc>
              <a:spcBef>
                <a:spcPts val="0"/>
              </a:spcBef>
              <a:spcAft>
                <a:spcPts val="0"/>
              </a:spcAft>
              <a:buClr>
                <a:schemeClr val="dk1"/>
              </a:buClr>
              <a:buSzPts val="1100"/>
              <a:buFont typeface="Arial"/>
              <a:buNone/>
            </a:pPr>
            <a:r>
              <a:rPr b="1" lang="en">
                <a:latin typeface="Livvic"/>
                <a:ea typeface="Livvic"/>
                <a:cs typeface="Livvic"/>
                <a:sym typeface="Livvic"/>
              </a:rPr>
              <a:t>Net Income, in millions</a:t>
            </a:r>
            <a:endParaRPr b="1">
              <a:latin typeface="Livvic"/>
              <a:ea typeface="Livvic"/>
              <a:cs typeface="Livvic"/>
              <a:sym typeface="Livvic"/>
            </a:endParaRPr>
          </a:p>
          <a:p>
            <a:pPr indent="0" lvl="0" marL="0" marR="0" rtl="0" algn="ctr">
              <a:lnSpc>
                <a:spcPct val="130000"/>
              </a:lnSpc>
              <a:spcBef>
                <a:spcPts val="0"/>
              </a:spcBef>
              <a:spcAft>
                <a:spcPts val="0"/>
              </a:spcAft>
              <a:buClr>
                <a:schemeClr val="dk1"/>
              </a:buClr>
              <a:buSzPts val="1100"/>
              <a:buFont typeface="Arial"/>
              <a:buNone/>
            </a:pPr>
            <a:r>
              <a:rPr lang="en">
                <a:latin typeface="Livvic"/>
                <a:ea typeface="Livvic"/>
                <a:cs typeface="Livvic"/>
                <a:sym typeface="Livvic"/>
              </a:rPr>
              <a:t>2021: $2,906</a:t>
            </a:r>
            <a:endParaRPr>
              <a:latin typeface="Livvic"/>
              <a:ea typeface="Livvic"/>
              <a:cs typeface="Livvic"/>
              <a:sym typeface="Livvic"/>
            </a:endParaRPr>
          </a:p>
          <a:p>
            <a:pPr indent="0" lvl="0" marL="0" marR="0" rtl="0" algn="ctr">
              <a:lnSpc>
                <a:spcPct val="130000"/>
              </a:lnSpc>
              <a:spcBef>
                <a:spcPts val="0"/>
              </a:spcBef>
              <a:spcAft>
                <a:spcPts val="0"/>
              </a:spcAft>
              <a:buClr>
                <a:schemeClr val="dk1"/>
              </a:buClr>
              <a:buSzPts val="1100"/>
              <a:buFont typeface="Arial"/>
              <a:buNone/>
            </a:pPr>
            <a:r>
              <a:rPr lang="en">
                <a:latin typeface="Livvic"/>
                <a:ea typeface="Livvic"/>
                <a:cs typeface="Livvic"/>
                <a:sym typeface="Livvic"/>
              </a:rPr>
              <a:t>2022: ($5,833)</a:t>
            </a:r>
            <a:endParaRPr>
              <a:latin typeface="Livvic"/>
              <a:ea typeface="Livvic"/>
              <a:cs typeface="Livvic"/>
              <a:sym typeface="Livvic"/>
            </a:endParaRPr>
          </a:p>
          <a:p>
            <a:pPr indent="0" lvl="0" marL="0" marR="0" rtl="0" algn="ctr">
              <a:lnSpc>
                <a:spcPct val="130000"/>
              </a:lnSpc>
              <a:spcBef>
                <a:spcPts val="0"/>
              </a:spcBef>
              <a:spcAft>
                <a:spcPts val="0"/>
              </a:spcAft>
              <a:buClr>
                <a:schemeClr val="dk1"/>
              </a:buClr>
              <a:buSzPts val="1100"/>
              <a:buFont typeface="Arial"/>
              <a:buNone/>
            </a:pPr>
            <a:r>
              <a:t/>
            </a:r>
            <a:endParaRPr b="1">
              <a:latin typeface="Livvic"/>
              <a:ea typeface="Livvic"/>
              <a:cs typeface="Livvic"/>
              <a:sym typeface="Livvic"/>
            </a:endParaRPr>
          </a:p>
          <a:p>
            <a:pPr indent="0" lvl="0" marL="0" marR="0" rtl="0" algn="ctr">
              <a:lnSpc>
                <a:spcPct val="130000"/>
              </a:lnSpc>
              <a:spcBef>
                <a:spcPts val="0"/>
              </a:spcBef>
              <a:spcAft>
                <a:spcPts val="0"/>
              </a:spcAft>
              <a:buClr>
                <a:schemeClr val="dk1"/>
              </a:buClr>
              <a:buSzPts val="1100"/>
              <a:buFont typeface="Arial"/>
              <a:buNone/>
            </a:pPr>
            <a:r>
              <a:rPr b="1" lang="en">
                <a:latin typeface="Livvic"/>
                <a:ea typeface="Livvic"/>
                <a:cs typeface="Livvic"/>
                <a:sym typeface="Livvic"/>
              </a:rPr>
              <a:t>Cash Flow,</a:t>
            </a:r>
            <a:r>
              <a:rPr b="1" lang="en">
                <a:latin typeface="Livvic"/>
                <a:ea typeface="Livvic"/>
                <a:cs typeface="Livvic"/>
                <a:sym typeface="Livvic"/>
              </a:rPr>
              <a:t> in millions</a:t>
            </a:r>
            <a:endParaRPr b="1">
              <a:latin typeface="Livvic"/>
              <a:ea typeface="Livvic"/>
              <a:cs typeface="Livvic"/>
              <a:sym typeface="Livvic"/>
            </a:endParaRPr>
          </a:p>
          <a:p>
            <a:pPr indent="0" lvl="0" marL="0" marR="0" rtl="0" algn="ctr">
              <a:lnSpc>
                <a:spcPct val="130000"/>
              </a:lnSpc>
              <a:spcBef>
                <a:spcPts val="0"/>
              </a:spcBef>
              <a:spcAft>
                <a:spcPts val="0"/>
              </a:spcAft>
              <a:buClr>
                <a:schemeClr val="dk1"/>
              </a:buClr>
              <a:buSzPts val="1100"/>
              <a:buFont typeface="Arial"/>
              <a:buNone/>
            </a:pPr>
            <a:r>
              <a:rPr lang="en">
                <a:latin typeface="Livvic"/>
                <a:ea typeface="Livvic"/>
                <a:cs typeface="Livvic"/>
                <a:sym typeface="Livvic"/>
              </a:rPr>
              <a:t>2021: $36,477</a:t>
            </a:r>
            <a:endParaRPr>
              <a:latin typeface="Livvic"/>
              <a:ea typeface="Livvic"/>
              <a:cs typeface="Livvic"/>
              <a:sym typeface="Livvic"/>
            </a:endParaRPr>
          </a:p>
          <a:p>
            <a:pPr indent="0" lvl="0" marL="0" marR="0" rtl="0" algn="ctr">
              <a:lnSpc>
                <a:spcPct val="130000"/>
              </a:lnSpc>
              <a:spcBef>
                <a:spcPts val="0"/>
              </a:spcBef>
              <a:spcAft>
                <a:spcPts val="0"/>
              </a:spcAft>
              <a:buNone/>
            </a:pPr>
            <a:r>
              <a:rPr lang="en">
                <a:latin typeface="Livvic"/>
                <a:ea typeface="Livvic"/>
                <a:cs typeface="Livvic"/>
                <a:sym typeface="Livvic"/>
              </a:rPr>
              <a:t>2022: $54,253</a:t>
            </a:r>
            <a:endParaRPr>
              <a:latin typeface="Livvic"/>
              <a:ea typeface="Livvic"/>
              <a:cs typeface="Livvic"/>
              <a:sym typeface="Livvic"/>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77"/>
          <p:cNvSpPr/>
          <p:nvPr>
            <p:ph idx="2" type="pic"/>
          </p:nvPr>
        </p:nvSpPr>
        <p:spPr>
          <a:xfrm>
            <a:off x="816769" y="1452951"/>
            <a:ext cx="3905100" cy="2512200"/>
          </a:xfrm>
          <a:prstGeom prst="rect">
            <a:avLst/>
          </a:prstGeom>
        </p:spPr>
      </p:sp>
      <p:sp>
        <p:nvSpPr>
          <p:cNvPr id="932" name="Google Shape;932;p77"/>
          <p:cNvSpPr/>
          <p:nvPr>
            <p:ph idx="3" type="pic"/>
          </p:nvPr>
        </p:nvSpPr>
        <p:spPr>
          <a:xfrm>
            <a:off x="4335870" y="1965008"/>
            <a:ext cx="1070700" cy="2200200"/>
          </a:xfrm>
          <a:prstGeom prst="rect">
            <a:avLst/>
          </a:prstGeom>
        </p:spPr>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78"/>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8" name="Google Shape;938;p78"/>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Finances: </a:t>
            </a:r>
            <a:r>
              <a:rPr lang="en" sz="3300">
                <a:solidFill>
                  <a:srgbClr val="FF9900"/>
                </a:solidFill>
                <a:latin typeface="Montserrat Black"/>
                <a:ea typeface="Montserrat Black"/>
                <a:cs typeface="Montserrat Black"/>
                <a:sym typeface="Montserrat Black"/>
              </a:rPr>
              <a:t>Implications</a:t>
            </a:r>
            <a:endParaRPr sz="2700">
              <a:solidFill>
                <a:srgbClr val="FF9900"/>
              </a:solidFill>
              <a:latin typeface="Montserrat Black"/>
              <a:ea typeface="Montserrat Black"/>
              <a:cs typeface="Montserrat Black"/>
              <a:sym typeface="Montserrat Black"/>
            </a:endParaRPr>
          </a:p>
        </p:txBody>
      </p:sp>
      <p:grpSp>
        <p:nvGrpSpPr>
          <p:cNvPr id="939" name="Google Shape;939;p78"/>
          <p:cNvGrpSpPr/>
          <p:nvPr/>
        </p:nvGrpSpPr>
        <p:grpSpPr>
          <a:xfrm>
            <a:off x="-4391171" y="-3076874"/>
            <a:ext cx="6438041" cy="6236370"/>
            <a:chOff x="-3350602" y="-3018856"/>
            <a:chExt cx="8584055" cy="8315160"/>
          </a:xfrm>
        </p:grpSpPr>
        <p:sp>
          <p:nvSpPr>
            <p:cNvPr id="940" name="Google Shape;940;p78"/>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1" name="Google Shape;941;p78"/>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2" name="Google Shape;942;p78"/>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43" name="Google Shape;943;p78"/>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4" name="Google Shape;944;p78"/>
          <p:cNvSpPr/>
          <p:nvPr/>
        </p:nvSpPr>
        <p:spPr>
          <a:xfrm>
            <a:off x="1939200" y="1077000"/>
            <a:ext cx="5265600" cy="834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Livvic"/>
                <a:ea typeface="Livvic"/>
                <a:cs typeface="Livvic"/>
                <a:sym typeface="Livvic"/>
              </a:rPr>
              <a:t>Balanced Short-term &amp; Long-term Liabilities: </a:t>
            </a:r>
            <a:br>
              <a:rPr lang="en" sz="1200">
                <a:latin typeface="Livvic"/>
                <a:ea typeface="Livvic"/>
                <a:cs typeface="Livvic"/>
                <a:sym typeface="Livvic"/>
              </a:rPr>
            </a:br>
            <a:r>
              <a:rPr lang="en" sz="1200">
                <a:latin typeface="Livvic"/>
                <a:ea typeface="Livvic"/>
                <a:cs typeface="Livvic"/>
                <a:sym typeface="Livvic"/>
              </a:rPr>
              <a:t>Compromise policy &amp; Middle Level Long-Term Financing (Low, 2022).  </a:t>
            </a:r>
            <a:r>
              <a:rPr lang="en" sz="1200" u="sng">
                <a:latin typeface="Livvic"/>
                <a:ea typeface="Livvic"/>
                <a:cs typeface="Livvic"/>
                <a:sym typeface="Livvic"/>
              </a:rPr>
              <a:t>Good balance</a:t>
            </a:r>
            <a:r>
              <a:rPr lang="en" sz="1200">
                <a:latin typeface="Livvic"/>
                <a:ea typeface="Livvic"/>
                <a:cs typeface="Livvic"/>
                <a:sym typeface="Livvic"/>
              </a:rPr>
              <a:t> of liabilities.</a:t>
            </a:r>
            <a:endParaRPr sz="1200">
              <a:latin typeface="Livvic"/>
              <a:ea typeface="Livvic"/>
              <a:cs typeface="Livvic"/>
              <a:sym typeface="Livvic"/>
            </a:endParaRPr>
          </a:p>
        </p:txBody>
      </p:sp>
      <p:sp>
        <p:nvSpPr>
          <p:cNvPr id="945" name="Google Shape;945;p78"/>
          <p:cNvSpPr/>
          <p:nvPr/>
        </p:nvSpPr>
        <p:spPr>
          <a:xfrm>
            <a:off x="1939200" y="2009125"/>
            <a:ext cx="5265600" cy="7848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Livvic"/>
                <a:ea typeface="Livvic"/>
                <a:cs typeface="Livvic"/>
                <a:sym typeface="Livvic"/>
              </a:rPr>
              <a:t>Low Current Ratio:</a:t>
            </a:r>
            <a:endParaRPr b="1" sz="1300">
              <a:solidFill>
                <a:schemeClr val="dk1"/>
              </a:solidFill>
              <a:latin typeface="Livvic"/>
              <a:ea typeface="Livvic"/>
              <a:cs typeface="Livvic"/>
              <a:sym typeface="Livvic"/>
            </a:endParaRPr>
          </a:p>
          <a:p>
            <a:pPr indent="0" lvl="0" marL="0" rtl="0" algn="ctr">
              <a:spcBef>
                <a:spcPts val="0"/>
              </a:spcBef>
              <a:spcAft>
                <a:spcPts val="0"/>
              </a:spcAft>
              <a:buNone/>
            </a:pPr>
            <a:r>
              <a:rPr lang="en" sz="1200">
                <a:solidFill>
                  <a:schemeClr val="dk1"/>
                </a:solidFill>
                <a:latin typeface="Livvic"/>
                <a:ea typeface="Livvic"/>
                <a:cs typeface="Livvic"/>
                <a:sym typeface="Livvic"/>
              </a:rPr>
              <a:t>Low inventory (23%), indicates good management of current assets</a:t>
            </a:r>
            <a:endParaRPr sz="1200">
              <a:latin typeface="Livvic"/>
              <a:ea typeface="Livvic"/>
              <a:cs typeface="Livvic"/>
              <a:sym typeface="Livvic"/>
            </a:endParaRPr>
          </a:p>
        </p:txBody>
      </p:sp>
      <p:sp>
        <p:nvSpPr>
          <p:cNvPr id="946" name="Google Shape;946;p78"/>
          <p:cNvSpPr/>
          <p:nvPr/>
        </p:nvSpPr>
        <p:spPr>
          <a:xfrm>
            <a:off x="1939200" y="2891450"/>
            <a:ext cx="5265600" cy="7848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Livvic"/>
                <a:ea typeface="Livvic"/>
                <a:cs typeface="Livvic"/>
                <a:sym typeface="Livvic"/>
              </a:rPr>
              <a:t>Cash Flow Implications:</a:t>
            </a:r>
            <a:endParaRPr b="1" sz="1200">
              <a:latin typeface="Livvic"/>
              <a:ea typeface="Livvic"/>
              <a:cs typeface="Livvic"/>
              <a:sym typeface="Livvic"/>
            </a:endParaRPr>
          </a:p>
          <a:p>
            <a:pPr indent="0" lvl="0" marL="0" rtl="0" algn="ctr">
              <a:spcBef>
                <a:spcPts val="0"/>
              </a:spcBef>
              <a:spcAft>
                <a:spcPts val="0"/>
              </a:spcAft>
              <a:buNone/>
            </a:pPr>
            <a:r>
              <a:rPr lang="en" sz="1200">
                <a:latin typeface="Livvic"/>
                <a:ea typeface="Livvic"/>
                <a:cs typeface="Livvic"/>
                <a:sym typeface="Livvic"/>
              </a:rPr>
              <a:t>3 Months Ended, $54,253m which is a third of the short-term liabilities. Likely able to borrow short-term.</a:t>
            </a:r>
            <a:endParaRPr sz="1200">
              <a:latin typeface="Livvic"/>
              <a:ea typeface="Livvic"/>
              <a:cs typeface="Livvic"/>
              <a:sym typeface="Livvic"/>
            </a:endParaRPr>
          </a:p>
        </p:txBody>
      </p:sp>
      <p:sp>
        <p:nvSpPr>
          <p:cNvPr id="947" name="Google Shape;947;p78"/>
          <p:cNvSpPr/>
          <p:nvPr/>
        </p:nvSpPr>
        <p:spPr>
          <a:xfrm>
            <a:off x="1939200" y="3773775"/>
            <a:ext cx="5265600" cy="8838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Livvic"/>
                <a:ea typeface="Livvic"/>
                <a:cs typeface="Livvic"/>
                <a:sym typeface="Livvic"/>
              </a:rPr>
              <a:t>Net Income 2022:</a:t>
            </a:r>
            <a:endParaRPr b="1" sz="1200">
              <a:latin typeface="Livvic"/>
              <a:ea typeface="Livvic"/>
              <a:cs typeface="Livvic"/>
              <a:sym typeface="Livvic"/>
            </a:endParaRPr>
          </a:p>
          <a:p>
            <a:pPr indent="0" lvl="0" marL="0" rtl="0" algn="ctr">
              <a:spcBef>
                <a:spcPts val="0"/>
              </a:spcBef>
              <a:spcAft>
                <a:spcPts val="0"/>
              </a:spcAft>
              <a:buNone/>
            </a:pPr>
            <a:r>
              <a:rPr lang="en" sz="1200">
                <a:latin typeface="Livvic"/>
                <a:ea typeface="Livvic"/>
                <a:cs typeface="Livvic"/>
                <a:sym typeface="Livvic"/>
              </a:rPr>
              <a:t>Loss of $5,833m due to an investment in Rivian. However, Sales reached a 9% growth. Likely able to borrow long term money since losses can be seen as a one off incident.</a:t>
            </a:r>
            <a:endParaRPr sz="1200">
              <a:latin typeface="Livvic"/>
              <a:ea typeface="Livvic"/>
              <a:cs typeface="Livvic"/>
              <a:sym typeface="Livvic"/>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79"/>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Staffing</a:t>
            </a:r>
            <a:r>
              <a:rPr lang="en" sz="3300">
                <a:solidFill>
                  <a:schemeClr val="dk1"/>
                </a:solidFill>
                <a:latin typeface="Montserrat Black"/>
                <a:ea typeface="Montserrat Black"/>
                <a:cs typeface="Montserrat Black"/>
                <a:sym typeface="Montserrat Black"/>
              </a:rPr>
              <a:t> Issues </a:t>
            </a:r>
            <a:r>
              <a:rPr lang="en" sz="3300">
                <a:solidFill>
                  <a:schemeClr val="dk1"/>
                </a:solidFill>
                <a:latin typeface="Montserrat Black"/>
                <a:ea typeface="Montserrat Black"/>
                <a:cs typeface="Montserrat Black"/>
                <a:sym typeface="Montserrat Black"/>
              </a:rPr>
              <a:t>of </a:t>
            </a:r>
            <a:r>
              <a:rPr lang="en" sz="3300">
                <a:solidFill>
                  <a:srgbClr val="FF9900"/>
                </a:solidFill>
                <a:latin typeface="Montserrat Black"/>
                <a:ea typeface="Montserrat Black"/>
                <a:cs typeface="Montserrat Black"/>
                <a:sym typeface="Montserrat Black"/>
              </a:rPr>
              <a:t>Amazon</a:t>
            </a:r>
            <a:endParaRPr sz="2700">
              <a:solidFill>
                <a:srgbClr val="FF9900"/>
              </a:solidFill>
              <a:latin typeface="Montserrat Black"/>
              <a:ea typeface="Montserrat Black"/>
              <a:cs typeface="Montserrat Black"/>
              <a:sym typeface="Montserrat Black"/>
            </a:endParaRPr>
          </a:p>
        </p:txBody>
      </p:sp>
      <p:sp>
        <p:nvSpPr>
          <p:cNvPr id="953" name="Google Shape;953;p79"/>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4" name="Google Shape;954;p79"/>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955" name="Google Shape;955;p79"/>
          <p:cNvGrpSpPr/>
          <p:nvPr/>
        </p:nvGrpSpPr>
        <p:grpSpPr>
          <a:xfrm>
            <a:off x="-4391171" y="-3076874"/>
            <a:ext cx="6438041" cy="6236370"/>
            <a:chOff x="-3350602" y="-3018856"/>
            <a:chExt cx="8584055" cy="8315160"/>
          </a:xfrm>
        </p:grpSpPr>
        <p:sp>
          <p:nvSpPr>
            <p:cNvPr id="956" name="Google Shape;956;p79"/>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7" name="Google Shape;957;p79"/>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8" name="Google Shape;958;p79"/>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959" name="Google Shape;959;p79"/>
          <p:cNvPicPr preferRelativeResize="0"/>
          <p:nvPr/>
        </p:nvPicPr>
        <p:blipFill>
          <a:blip r:embed="rId3">
            <a:alphaModFix/>
          </a:blip>
          <a:stretch>
            <a:fillRect/>
          </a:stretch>
        </p:blipFill>
        <p:spPr>
          <a:xfrm>
            <a:off x="2614100" y="1085800"/>
            <a:ext cx="3915801" cy="1390360"/>
          </a:xfrm>
          <a:prstGeom prst="rect">
            <a:avLst/>
          </a:prstGeom>
          <a:noFill/>
          <a:ln cap="flat" cmpd="sng" w="19050">
            <a:solidFill>
              <a:srgbClr val="000000"/>
            </a:solidFill>
            <a:prstDash val="solid"/>
            <a:round/>
            <a:headEnd len="sm" w="sm" type="none"/>
            <a:tailEnd len="sm" w="sm" type="none"/>
          </a:ln>
        </p:spPr>
      </p:pic>
      <p:sp>
        <p:nvSpPr>
          <p:cNvPr id="960" name="Google Shape;960;p79"/>
          <p:cNvSpPr txBox="1"/>
          <p:nvPr/>
        </p:nvSpPr>
        <p:spPr>
          <a:xfrm>
            <a:off x="2614100" y="3667750"/>
            <a:ext cx="3915900" cy="1125300"/>
          </a:xfrm>
          <a:prstGeom prst="rect">
            <a:avLst/>
          </a:prstGeom>
          <a:noFill/>
          <a:ln cap="flat" cmpd="sng" w="19050">
            <a:solidFill>
              <a:srgbClr val="00000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Reasons:</a:t>
            </a:r>
            <a:endParaRPr b="1">
              <a:latin typeface="Livvic"/>
              <a:ea typeface="Livvic"/>
              <a:cs typeface="Livvic"/>
              <a:sym typeface="Livvic"/>
            </a:endParaRPr>
          </a:p>
          <a:p>
            <a:pPr indent="0" lvl="0" marL="0" marR="0" rtl="0" algn="ctr">
              <a:lnSpc>
                <a:spcPct val="130000"/>
              </a:lnSpc>
              <a:spcBef>
                <a:spcPts val="0"/>
              </a:spcBef>
              <a:spcAft>
                <a:spcPts val="0"/>
              </a:spcAft>
              <a:buClr>
                <a:schemeClr val="dk1"/>
              </a:buClr>
              <a:buSzPts val="1100"/>
              <a:buFont typeface="Arial"/>
              <a:buNone/>
            </a:pPr>
            <a:r>
              <a:rPr lang="en">
                <a:latin typeface="Livvic"/>
                <a:ea typeface="Livvic"/>
                <a:cs typeface="Livvic"/>
                <a:sym typeface="Livvic"/>
              </a:rPr>
              <a:t>Post-COVID Changes</a:t>
            </a:r>
            <a:endParaRPr>
              <a:latin typeface="Livvic"/>
              <a:ea typeface="Livvic"/>
              <a:cs typeface="Livvic"/>
              <a:sym typeface="Livvic"/>
            </a:endParaRPr>
          </a:p>
          <a:p>
            <a:pPr indent="0" lvl="0" marL="0" marR="0" rtl="0" algn="ctr">
              <a:lnSpc>
                <a:spcPct val="130000"/>
              </a:lnSpc>
              <a:spcBef>
                <a:spcPts val="0"/>
              </a:spcBef>
              <a:spcAft>
                <a:spcPts val="0"/>
              </a:spcAft>
              <a:buClr>
                <a:schemeClr val="dk1"/>
              </a:buClr>
              <a:buSzPts val="1100"/>
              <a:buFont typeface="Arial"/>
              <a:buNone/>
            </a:pPr>
            <a:r>
              <a:rPr lang="en">
                <a:latin typeface="Livvic"/>
                <a:ea typeface="Livvic"/>
                <a:cs typeface="Livvic"/>
                <a:sym typeface="Livvic"/>
              </a:rPr>
              <a:t>Automation </a:t>
            </a:r>
            <a:endParaRPr>
              <a:latin typeface="Livvic"/>
              <a:ea typeface="Livvic"/>
              <a:cs typeface="Livvic"/>
              <a:sym typeface="Livvic"/>
            </a:endParaRPr>
          </a:p>
          <a:p>
            <a:pPr indent="0" lvl="0" marL="0" marR="0" rtl="0" algn="ctr">
              <a:lnSpc>
                <a:spcPct val="130000"/>
              </a:lnSpc>
              <a:spcBef>
                <a:spcPts val="0"/>
              </a:spcBef>
              <a:spcAft>
                <a:spcPts val="0"/>
              </a:spcAft>
              <a:buNone/>
            </a:pPr>
            <a:r>
              <a:rPr lang="en">
                <a:latin typeface="Livvic"/>
                <a:ea typeface="Livvic"/>
                <a:cs typeface="Livvic"/>
                <a:sym typeface="Livvic"/>
              </a:rPr>
              <a:t>Low Job Progression</a:t>
            </a:r>
            <a:endParaRPr>
              <a:latin typeface="Livvic"/>
              <a:ea typeface="Livvic"/>
              <a:cs typeface="Livvic"/>
              <a:sym typeface="Livvic"/>
            </a:endParaRPr>
          </a:p>
        </p:txBody>
      </p:sp>
      <p:sp>
        <p:nvSpPr>
          <p:cNvPr id="961" name="Google Shape;961;p79"/>
          <p:cNvSpPr txBox="1"/>
          <p:nvPr/>
        </p:nvSpPr>
        <p:spPr>
          <a:xfrm>
            <a:off x="2614100" y="2627125"/>
            <a:ext cx="3915900" cy="845100"/>
          </a:xfrm>
          <a:prstGeom prst="rect">
            <a:avLst/>
          </a:prstGeom>
          <a:noFill/>
          <a:ln cap="flat" cmpd="sng" w="19050">
            <a:solidFill>
              <a:srgbClr val="00000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Statistics:</a:t>
            </a:r>
            <a:endParaRPr b="1">
              <a:latin typeface="Livvic"/>
              <a:ea typeface="Livvic"/>
              <a:cs typeface="Livvic"/>
              <a:sym typeface="Livvic"/>
            </a:endParaRPr>
          </a:p>
          <a:p>
            <a:pPr indent="0" lvl="0" marL="0" marR="0" rtl="0" algn="ctr">
              <a:lnSpc>
                <a:spcPct val="130000"/>
              </a:lnSpc>
              <a:spcBef>
                <a:spcPts val="0"/>
              </a:spcBef>
              <a:spcAft>
                <a:spcPts val="0"/>
              </a:spcAft>
              <a:buNone/>
            </a:pPr>
            <a:r>
              <a:rPr lang="en">
                <a:latin typeface="Livvic"/>
                <a:ea typeface="Livvic"/>
                <a:cs typeface="Livvic"/>
                <a:sym typeface="Livvic"/>
              </a:rPr>
              <a:t>Turnover Rate: 150%</a:t>
            </a:r>
            <a:endParaRPr>
              <a:latin typeface="Livvic"/>
              <a:ea typeface="Livvic"/>
              <a:cs typeface="Livvic"/>
              <a:sym typeface="Livvic"/>
            </a:endParaRPr>
          </a:p>
          <a:p>
            <a:pPr indent="0" lvl="0" marL="0" marR="0" rtl="0" algn="ctr">
              <a:lnSpc>
                <a:spcPct val="130000"/>
              </a:lnSpc>
              <a:spcBef>
                <a:spcPts val="0"/>
              </a:spcBef>
              <a:spcAft>
                <a:spcPts val="0"/>
              </a:spcAft>
              <a:buNone/>
            </a:pPr>
            <a:r>
              <a:rPr lang="en">
                <a:latin typeface="Livvic"/>
                <a:ea typeface="Livvic"/>
                <a:cs typeface="Livvic"/>
                <a:sym typeface="Livvic"/>
              </a:rPr>
              <a:t>Robot Addition: 1000 per day</a:t>
            </a:r>
            <a:endParaRPr>
              <a:latin typeface="Livvic"/>
              <a:ea typeface="Livvic"/>
              <a:cs typeface="Livvic"/>
              <a:sym typeface="Livv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80"/>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Evaluation of </a:t>
            </a:r>
            <a:r>
              <a:rPr lang="en" sz="3300">
                <a:solidFill>
                  <a:srgbClr val="FF9900"/>
                </a:solidFill>
                <a:latin typeface="Montserrat Black"/>
                <a:ea typeface="Montserrat Black"/>
                <a:cs typeface="Montserrat Black"/>
                <a:sym typeface="Montserrat Black"/>
              </a:rPr>
              <a:t>Staffing Issues</a:t>
            </a:r>
            <a:endParaRPr sz="2700">
              <a:solidFill>
                <a:srgbClr val="FF9900"/>
              </a:solidFill>
              <a:latin typeface="Montserrat Black"/>
              <a:ea typeface="Montserrat Black"/>
              <a:cs typeface="Montserrat Black"/>
              <a:sym typeface="Montserrat Black"/>
            </a:endParaRPr>
          </a:p>
        </p:txBody>
      </p:sp>
      <p:sp>
        <p:nvSpPr>
          <p:cNvPr id="967" name="Google Shape;967;p80"/>
          <p:cNvSpPr txBox="1"/>
          <p:nvPr/>
        </p:nvSpPr>
        <p:spPr>
          <a:xfrm>
            <a:off x="1080900" y="1979100"/>
            <a:ext cx="6982200" cy="13962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900">
                <a:latin typeface="Livvic"/>
                <a:ea typeface="Livvic"/>
                <a:cs typeface="Livvic"/>
                <a:sym typeface="Livvic"/>
              </a:rPr>
              <a:t>Evaluation</a:t>
            </a:r>
            <a:endParaRPr b="1" sz="1900">
              <a:latin typeface="Livvic"/>
              <a:ea typeface="Livvic"/>
              <a:cs typeface="Livvic"/>
              <a:sym typeface="Livvic"/>
            </a:endParaRPr>
          </a:p>
          <a:p>
            <a:pPr indent="0" lvl="0" marL="0" marR="0" rtl="0" algn="ctr">
              <a:lnSpc>
                <a:spcPct val="130000"/>
              </a:lnSpc>
              <a:spcBef>
                <a:spcPts val="0"/>
              </a:spcBef>
              <a:spcAft>
                <a:spcPts val="0"/>
              </a:spcAft>
              <a:buNone/>
            </a:pPr>
            <a:r>
              <a:t/>
            </a:r>
            <a:endParaRPr b="1" sz="1900">
              <a:latin typeface="Livvic"/>
              <a:ea typeface="Livvic"/>
              <a:cs typeface="Livvic"/>
              <a:sym typeface="Livvic"/>
            </a:endParaRPr>
          </a:p>
          <a:p>
            <a:pPr indent="0" lvl="0" marL="0" marR="0" rtl="0" algn="ctr">
              <a:lnSpc>
                <a:spcPct val="130000"/>
              </a:lnSpc>
              <a:spcBef>
                <a:spcPts val="0"/>
              </a:spcBef>
              <a:spcAft>
                <a:spcPts val="0"/>
              </a:spcAft>
              <a:buNone/>
            </a:pPr>
            <a:r>
              <a:rPr lang="en" sz="1600">
                <a:latin typeface="Livvic"/>
                <a:ea typeface="Livvic"/>
                <a:cs typeface="Livvic"/>
                <a:sym typeface="Livvic"/>
              </a:rPr>
              <a:t>Amazon is contracting their labour force due to the </a:t>
            </a:r>
            <a:r>
              <a:rPr b="1" lang="en" sz="1600">
                <a:latin typeface="Livvic"/>
                <a:ea typeface="Livvic"/>
                <a:cs typeface="Livvic"/>
                <a:sym typeface="Livvic"/>
              </a:rPr>
              <a:t>drop in excess cash</a:t>
            </a:r>
            <a:r>
              <a:rPr lang="en" sz="1600">
                <a:latin typeface="Livvic"/>
                <a:ea typeface="Livvic"/>
                <a:cs typeface="Livvic"/>
                <a:sym typeface="Livvic"/>
              </a:rPr>
              <a:t> with the pandemic, and with </a:t>
            </a:r>
            <a:r>
              <a:rPr b="1" lang="en" sz="1600">
                <a:latin typeface="Livvic"/>
                <a:ea typeface="Livvic"/>
                <a:cs typeface="Livvic"/>
                <a:sym typeface="Livvic"/>
              </a:rPr>
              <a:t>automation on the rise</a:t>
            </a:r>
            <a:r>
              <a:rPr lang="en" sz="1600">
                <a:latin typeface="Livvic"/>
                <a:ea typeface="Livvic"/>
                <a:cs typeface="Livvic"/>
                <a:sym typeface="Livvic"/>
              </a:rPr>
              <a:t>.</a:t>
            </a:r>
            <a:endParaRPr sz="1600">
              <a:latin typeface="Livvic"/>
              <a:ea typeface="Livvic"/>
              <a:cs typeface="Livvic"/>
              <a:sym typeface="Livvic"/>
            </a:endParaRPr>
          </a:p>
        </p:txBody>
      </p:sp>
      <p:sp>
        <p:nvSpPr>
          <p:cNvPr id="968" name="Google Shape;968;p80"/>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9" name="Google Shape;969;p80"/>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970" name="Google Shape;970;p80"/>
          <p:cNvGrpSpPr/>
          <p:nvPr/>
        </p:nvGrpSpPr>
        <p:grpSpPr>
          <a:xfrm>
            <a:off x="-4391171" y="-3076874"/>
            <a:ext cx="6438041" cy="6236370"/>
            <a:chOff x="-3350602" y="-3018856"/>
            <a:chExt cx="8584055" cy="8315160"/>
          </a:xfrm>
        </p:grpSpPr>
        <p:sp>
          <p:nvSpPr>
            <p:cNvPr id="971" name="Google Shape;971;p80"/>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2" name="Google Shape;972;p80"/>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3" name="Google Shape;973;p80"/>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974" name="Google Shape;974;p80"/>
          <p:cNvGrpSpPr/>
          <p:nvPr/>
        </p:nvGrpSpPr>
        <p:grpSpPr>
          <a:xfrm>
            <a:off x="4273707" y="1189352"/>
            <a:ext cx="596585" cy="577186"/>
            <a:chOff x="583100" y="3982600"/>
            <a:chExt cx="296175" cy="296175"/>
          </a:xfrm>
        </p:grpSpPr>
        <p:sp>
          <p:nvSpPr>
            <p:cNvPr id="975" name="Google Shape;975;p8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81"/>
          <p:cNvSpPr/>
          <p:nvPr/>
        </p:nvSpPr>
        <p:spPr>
          <a:xfrm rot="3044999">
            <a:off x="5810112" y="-818645"/>
            <a:ext cx="4084826" cy="591847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7" name="Google Shape;987;p81"/>
          <p:cNvSpPr/>
          <p:nvPr/>
        </p:nvSpPr>
        <p:spPr>
          <a:xfrm>
            <a:off x="6766659" y="4959429"/>
            <a:ext cx="2748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8" name="Google Shape;988;p81"/>
          <p:cNvSpPr/>
          <p:nvPr/>
        </p:nvSpPr>
        <p:spPr>
          <a:xfrm>
            <a:off x="6937924" y="4726137"/>
            <a:ext cx="2577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9" name="Google Shape;989;p81"/>
          <p:cNvSpPr/>
          <p:nvPr/>
        </p:nvSpPr>
        <p:spPr>
          <a:xfrm>
            <a:off x="7632501" y="3434909"/>
            <a:ext cx="1815900" cy="14079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0" name="Google Shape;990;p81"/>
          <p:cNvSpPr txBox="1"/>
          <p:nvPr/>
        </p:nvSpPr>
        <p:spPr>
          <a:xfrm>
            <a:off x="568400" y="32460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chemeClr val="dk1"/>
                </a:solidFill>
                <a:latin typeface="Montserrat Black"/>
                <a:ea typeface="Montserrat Black"/>
                <a:cs typeface="Montserrat Black"/>
                <a:sym typeface="Montserrat Black"/>
              </a:rPr>
              <a:t>Analysis</a:t>
            </a:r>
            <a:endParaRPr sz="5500">
              <a:solidFill>
                <a:schemeClr val="dk1"/>
              </a:solidFill>
              <a:latin typeface="Montserrat Black"/>
              <a:ea typeface="Montserrat Black"/>
              <a:cs typeface="Montserrat Black"/>
              <a:sym typeface="Montserrat Black"/>
            </a:endParaRPr>
          </a:p>
        </p:txBody>
      </p:sp>
      <p:pic>
        <p:nvPicPr>
          <p:cNvPr id="991" name="Google Shape;991;p81"/>
          <p:cNvPicPr preferRelativeResize="0"/>
          <p:nvPr/>
        </p:nvPicPr>
        <p:blipFill rotWithShape="1">
          <a:blip r:embed="rId3">
            <a:alphaModFix/>
          </a:blip>
          <a:srcRect b="0" l="0" r="0" t="0"/>
          <a:stretch/>
        </p:blipFill>
        <p:spPr>
          <a:xfrm>
            <a:off x="6339592" y="-242134"/>
            <a:ext cx="1727160" cy="5749619"/>
          </a:xfrm>
          <a:prstGeom prst="rect">
            <a:avLst/>
          </a:prstGeom>
          <a:noFill/>
          <a:ln>
            <a:noFill/>
          </a:ln>
        </p:spPr>
      </p:pic>
      <p:pic>
        <p:nvPicPr>
          <p:cNvPr id="992" name="Google Shape;992;p81"/>
          <p:cNvPicPr preferRelativeResize="0"/>
          <p:nvPr/>
        </p:nvPicPr>
        <p:blipFill>
          <a:blip r:embed="rId4">
            <a:alphaModFix/>
          </a:blip>
          <a:stretch>
            <a:fillRect/>
          </a:stretch>
        </p:blipFill>
        <p:spPr>
          <a:xfrm>
            <a:off x="568400" y="399948"/>
            <a:ext cx="901576" cy="765398"/>
          </a:xfrm>
          <a:prstGeom prst="rect">
            <a:avLst/>
          </a:prstGeom>
          <a:noFill/>
          <a:ln>
            <a:noFill/>
          </a:ln>
        </p:spPr>
      </p:pic>
      <p:sp>
        <p:nvSpPr>
          <p:cNvPr id="993" name="Google Shape;993;p81"/>
          <p:cNvSpPr txBox="1"/>
          <p:nvPr/>
        </p:nvSpPr>
        <p:spPr>
          <a:xfrm>
            <a:off x="568400" y="23301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rgbClr val="FF9900"/>
                </a:solidFill>
                <a:latin typeface="Montserrat Black"/>
                <a:ea typeface="Montserrat Black"/>
                <a:cs typeface="Montserrat Black"/>
                <a:sym typeface="Montserrat Black"/>
              </a:rPr>
              <a:t>07</a:t>
            </a:r>
            <a:endParaRPr sz="5500">
              <a:solidFill>
                <a:srgbClr val="FF9900"/>
              </a:solidFill>
              <a:latin typeface="Montserrat Black"/>
              <a:ea typeface="Montserrat Black"/>
              <a:cs typeface="Montserrat Black"/>
              <a:sym typeface="Montserrat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grpSp>
        <p:nvGrpSpPr>
          <p:cNvPr id="998" name="Google Shape;998;p82"/>
          <p:cNvGrpSpPr/>
          <p:nvPr/>
        </p:nvGrpSpPr>
        <p:grpSpPr>
          <a:xfrm rot="4439184">
            <a:off x="7728471" y="-701543"/>
            <a:ext cx="2066757" cy="2172187"/>
            <a:chOff x="-845286" y="-1196058"/>
            <a:chExt cx="2755665" cy="2896237"/>
          </a:xfrm>
        </p:grpSpPr>
        <p:sp>
          <p:nvSpPr>
            <p:cNvPr id="999" name="Google Shape;999;p82"/>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0" name="Google Shape;1000;p82"/>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01" name="Google Shape;1001;p82"/>
          <p:cNvSpPr/>
          <p:nvPr/>
        </p:nvSpPr>
        <p:spPr>
          <a:xfrm rot="6183837">
            <a:off x="7830474" y="3455330"/>
            <a:ext cx="1854139" cy="2703508"/>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2" name="Google Shape;1002;p82"/>
          <p:cNvSpPr/>
          <p:nvPr/>
        </p:nvSpPr>
        <p:spPr>
          <a:xfrm>
            <a:off x="7687502" y="104468"/>
            <a:ext cx="581532" cy="540804"/>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003" name="Google Shape;1003;p82"/>
          <p:cNvPicPr preferRelativeResize="0"/>
          <p:nvPr/>
        </p:nvPicPr>
        <p:blipFill rotWithShape="1">
          <a:blip r:embed="rId3">
            <a:alphaModFix/>
          </a:blip>
          <a:srcRect b="28399" l="0" r="0" t="29138"/>
          <a:stretch/>
        </p:blipFill>
        <p:spPr>
          <a:xfrm>
            <a:off x="3201050" y="796375"/>
            <a:ext cx="2741900" cy="654900"/>
          </a:xfrm>
          <a:prstGeom prst="rect">
            <a:avLst/>
          </a:prstGeom>
          <a:noFill/>
          <a:ln>
            <a:noFill/>
          </a:ln>
        </p:spPr>
      </p:pic>
      <p:sp>
        <p:nvSpPr>
          <p:cNvPr id="1004" name="Google Shape;1004;p82"/>
          <p:cNvSpPr txBox="1"/>
          <p:nvPr/>
        </p:nvSpPr>
        <p:spPr>
          <a:xfrm>
            <a:off x="2999393" y="303651"/>
            <a:ext cx="3145200" cy="453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500">
                <a:solidFill>
                  <a:schemeClr val="dk1"/>
                </a:solidFill>
                <a:latin typeface="Montserrat Black"/>
                <a:ea typeface="Montserrat Black"/>
                <a:cs typeface="Montserrat Black"/>
                <a:sym typeface="Montserrat Black"/>
              </a:rPr>
              <a:t>A Review of:</a:t>
            </a:r>
            <a:endParaRPr sz="2500">
              <a:solidFill>
                <a:schemeClr val="dk1"/>
              </a:solidFill>
              <a:latin typeface="Montserrat Black"/>
              <a:ea typeface="Montserrat Black"/>
              <a:cs typeface="Montserrat Black"/>
              <a:sym typeface="Montserrat Black"/>
            </a:endParaRPr>
          </a:p>
        </p:txBody>
      </p:sp>
      <p:sp>
        <p:nvSpPr>
          <p:cNvPr id="1005" name="Google Shape;1005;p82"/>
          <p:cNvSpPr/>
          <p:nvPr/>
        </p:nvSpPr>
        <p:spPr>
          <a:xfrm>
            <a:off x="1939200" y="1677450"/>
            <a:ext cx="5265600" cy="540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ivvic"/>
                <a:ea typeface="Livvic"/>
                <a:cs typeface="Livvic"/>
                <a:sym typeface="Livvic"/>
              </a:rPr>
              <a:t>Industries (in isolation) are </a:t>
            </a:r>
            <a:r>
              <a:rPr b="1" lang="en" sz="1200" u="sng">
                <a:latin typeface="Livvic"/>
                <a:ea typeface="Livvic"/>
                <a:cs typeface="Livvic"/>
                <a:sym typeface="Livvic"/>
              </a:rPr>
              <a:t>performing well</a:t>
            </a:r>
            <a:r>
              <a:rPr b="1" lang="en" sz="1200">
                <a:latin typeface="Livvic"/>
                <a:ea typeface="Livvic"/>
                <a:cs typeface="Livvic"/>
                <a:sym typeface="Livvic"/>
              </a:rPr>
              <a:t> </a:t>
            </a:r>
            <a:r>
              <a:rPr lang="en" sz="1200">
                <a:latin typeface="Livvic"/>
                <a:ea typeface="Livvic"/>
                <a:cs typeface="Livvic"/>
                <a:sym typeface="Livvic"/>
              </a:rPr>
              <a:t>and are </a:t>
            </a:r>
            <a:r>
              <a:rPr b="1" lang="en" sz="1200" u="sng">
                <a:latin typeface="Livvic"/>
                <a:ea typeface="Livvic"/>
                <a:cs typeface="Livvic"/>
                <a:sym typeface="Livvic"/>
              </a:rPr>
              <a:t>growing</a:t>
            </a:r>
            <a:endParaRPr b="1" sz="1200" u="sng">
              <a:latin typeface="Livvic"/>
              <a:ea typeface="Livvic"/>
              <a:cs typeface="Livvic"/>
              <a:sym typeface="Livvic"/>
            </a:endParaRPr>
          </a:p>
        </p:txBody>
      </p:sp>
      <p:sp>
        <p:nvSpPr>
          <p:cNvPr id="1006" name="Google Shape;1006;p82"/>
          <p:cNvSpPr/>
          <p:nvPr/>
        </p:nvSpPr>
        <p:spPr>
          <a:xfrm>
            <a:off x="1939200" y="2363675"/>
            <a:ext cx="5265600" cy="540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ivvic"/>
                <a:ea typeface="Livvic"/>
                <a:cs typeface="Livvic"/>
                <a:sym typeface="Livvic"/>
              </a:rPr>
              <a:t>Strong and purposeful alliances with </a:t>
            </a:r>
            <a:r>
              <a:rPr b="1" lang="en" sz="1200" u="sng">
                <a:latin typeface="Livvic"/>
                <a:ea typeface="Livvic"/>
                <a:cs typeface="Livvic"/>
                <a:sym typeface="Livvic"/>
              </a:rPr>
              <a:t>stable, growing companies</a:t>
            </a:r>
            <a:endParaRPr b="1" sz="1200" u="sng">
              <a:latin typeface="Livvic"/>
              <a:ea typeface="Livvic"/>
              <a:cs typeface="Livvic"/>
              <a:sym typeface="Livvic"/>
            </a:endParaRPr>
          </a:p>
        </p:txBody>
      </p:sp>
      <p:sp>
        <p:nvSpPr>
          <p:cNvPr id="1007" name="Google Shape;1007;p82"/>
          <p:cNvSpPr/>
          <p:nvPr/>
        </p:nvSpPr>
        <p:spPr>
          <a:xfrm>
            <a:off x="1939200" y="3090325"/>
            <a:ext cx="5265600" cy="540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ivvic"/>
                <a:ea typeface="Livvic"/>
                <a:cs typeface="Livvic"/>
                <a:sym typeface="Livvic"/>
              </a:rPr>
              <a:t>Key Competency: </a:t>
            </a:r>
            <a:r>
              <a:rPr b="1" lang="en" sz="1200" u="sng">
                <a:latin typeface="Livvic"/>
                <a:ea typeface="Livvic"/>
                <a:cs typeface="Livvic"/>
                <a:sym typeface="Livvic"/>
              </a:rPr>
              <a:t>Innovation &amp; Service</a:t>
            </a:r>
            <a:endParaRPr b="1" sz="1200" u="sng">
              <a:latin typeface="Livvic"/>
              <a:ea typeface="Livvic"/>
              <a:cs typeface="Livvic"/>
              <a:sym typeface="Livvic"/>
            </a:endParaRPr>
          </a:p>
        </p:txBody>
      </p:sp>
      <p:sp>
        <p:nvSpPr>
          <p:cNvPr id="1008" name="Google Shape;1008;p82"/>
          <p:cNvSpPr/>
          <p:nvPr/>
        </p:nvSpPr>
        <p:spPr>
          <a:xfrm>
            <a:off x="1939200" y="3816975"/>
            <a:ext cx="5265600" cy="540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latin typeface="Livvic"/>
                <a:ea typeface="Livvic"/>
                <a:cs typeface="Livvic"/>
                <a:sym typeface="Livvic"/>
              </a:rPr>
              <a:t>Moderate</a:t>
            </a:r>
            <a:r>
              <a:rPr lang="en" sz="1200">
                <a:latin typeface="Livvic"/>
                <a:ea typeface="Livvic"/>
                <a:cs typeface="Livvic"/>
                <a:sym typeface="Livvic"/>
              </a:rPr>
              <a:t> Strength </a:t>
            </a:r>
            <a:r>
              <a:rPr lang="en" sz="1200">
                <a:latin typeface="Livvic"/>
                <a:ea typeface="Livvic"/>
                <a:cs typeface="Livvic"/>
                <a:sym typeface="Livvic"/>
              </a:rPr>
              <a:t>Appropriability</a:t>
            </a:r>
            <a:r>
              <a:rPr lang="en" sz="1200">
                <a:latin typeface="Livvic"/>
                <a:ea typeface="Livvic"/>
                <a:cs typeface="Livvic"/>
                <a:sym typeface="Livvic"/>
              </a:rPr>
              <a:t> Regime</a:t>
            </a:r>
            <a:endParaRPr b="1" sz="1200" u="sng">
              <a:latin typeface="Livvic"/>
              <a:ea typeface="Livvic"/>
              <a:cs typeface="Livvic"/>
              <a:sym typeface="Livvic"/>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3"/>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How Can Prime Improve?</a:t>
            </a:r>
            <a:endParaRPr sz="2700">
              <a:solidFill>
                <a:srgbClr val="FF9900"/>
              </a:solidFill>
              <a:latin typeface="Montserrat Black"/>
              <a:ea typeface="Montserrat Black"/>
              <a:cs typeface="Montserrat Black"/>
              <a:sym typeface="Montserrat Black"/>
            </a:endParaRPr>
          </a:p>
        </p:txBody>
      </p:sp>
      <p:grpSp>
        <p:nvGrpSpPr>
          <p:cNvPr id="1014" name="Google Shape;1014;p83"/>
          <p:cNvGrpSpPr/>
          <p:nvPr/>
        </p:nvGrpSpPr>
        <p:grpSpPr>
          <a:xfrm>
            <a:off x="-4391171" y="-3076874"/>
            <a:ext cx="6438041" cy="6236370"/>
            <a:chOff x="-3350602" y="-3018856"/>
            <a:chExt cx="8584055" cy="8315160"/>
          </a:xfrm>
        </p:grpSpPr>
        <p:sp>
          <p:nvSpPr>
            <p:cNvPr id="1015" name="Google Shape;1015;p83"/>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6" name="Google Shape;1016;p83"/>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7" name="Google Shape;1017;p83"/>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18" name="Google Shape;1018;p83"/>
          <p:cNvSpPr/>
          <p:nvPr/>
        </p:nvSpPr>
        <p:spPr>
          <a:xfrm>
            <a:off x="256025" y="1087250"/>
            <a:ext cx="2951700" cy="15114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Livvic"/>
                <a:ea typeface="Livvic"/>
                <a:cs typeface="Livvic"/>
                <a:sym typeface="Livvic"/>
              </a:rPr>
              <a:t>User Base:</a:t>
            </a:r>
            <a:endParaRPr b="1" sz="1200">
              <a:solidFill>
                <a:schemeClr val="dk1"/>
              </a:solidFill>
              <a:latin typeface="Livvic"/>
              <a:ea typeface="Livvic"/>
              <a:cs typeface="Livvic"/>
              <a:sym typeface="Livvic"/>
            </a:endParaRPr>
          </a:p>
          <a:p>
            <a:pPr indent="0" lvl="0" marL="0" rtl="0" algn="l">
              <a:spcBef>
                <a:spcPts val="0"/>
              </a:spcBef>
              <a:spcAft>
                <a:spcPts val="0"/>
              </a:spcAft>
              <a:buNone/>
            </a:pPr>
            <a:r>
              <a:t/>
            </a:r>
            <a:endParaRPr b="1" sz="1200">
              <a:solidFill>
                <a:schemeClr val="dk1"/>
              </a:solidFill>
              <a:latin typeface="Livvic"/>
              <a:ea typeface="Livvic"/>
              <a:cs typeface="Livvic"/>
              <a:sym typeface="Livvic"/>
            </a:endParaRPr>
          </a:p>
          <a:p>
            <a:pPr indent="0" lvl="0" marL="0" rtl="0" algn="l">
              <a:spcBef>
                <a:spcPts val="0"/>
              </a:spcBef>
              <a:spcAft>
                <a:spcPts val="0"/>
              </a:spcAft>
              <a:buNone/>
            </a:pPr>
            <a:r>
              <a:rPr lang="en" sz="1200">
                <a:solidFill>
                  <a:schemeClr val="dk1"/>
                </a:solidFill>
                <a:latin typeface="Livvic"/>
                <a:ea typeface="Livvic"/>
                <a:cs typeface="Livvic"/>
                <a:sym typeface="Livvic"/>
              </a:rPr>
              <a:t>75% of Prime users are in the USA</a:t>
            </a:r>
            <a:endParaRPr sz="1200">
              <a:solidFill>
                <a:schemeClr val="dk1"/>
              </a:solidFill>
              <a:latin typeface="Livvic"/>
              <a:ea typeface="Livvic"/>
              <a:cs typeface="Livvic"/>
              <a:sym typeface="Livvic"/>
            </a:endParaRPr>
          </a:p>
          <a:p>
            <a:pPr indent="0" lvl="0" marL="0" rtl="0" algn="l">
              <a:spcBef>
                <a:spcPts val="0"/>
              </a:spcBef>
              <a:spcAft>
                <a:spcPts val="0"/>
              </a:spcAft>
              <a:buNone/>
            </a:pPr>
            <a:r>
              <a:t/>
            </a:r>
            <a:endParaRPr sz="1200">
              <a:latin typeface="Livvic"/>
              <a:ea typeface="Livvic"/>
              <a:cs typeface="Livvic"/>
              <a:sym typeface="Livvic"/>
            </a:endParaRPr>
          </a:p>
          <a:p>
            <a:pPr indent="0" lvl="0" marL="0" rtl="0" algn="l">
              <a:spcBef>
                <a:spcPts val="0"/>
              </a:spcBef>
              <a:spcAft>
                <a:spcPts val="0"/>
              </a:spcAft>
              <a:buNone/>
            </a:pPr>
            <a:r>
              <a:rPr lang="en" sz="1200">
                <a:latin typeface="Livvic"/>
                <a:ea typeface="Livvic"/>
                <a:cs typeface="Livvic"/>
                <a:sym typeface="Livvic"/>
              </a:rPr>
              <a:t>200m Prime users</a:t>
            </a:r>
            <a:endParaRPr sz="1200">
              <a:latin typeface="Livvic"/>
              <a:ea typeface="Livvic"/>
              <a:cs typeface="Livvic"/>
              <a:sym typeface="Livvic"/>
            </a:endParaRPr>
          </a:p>
          <a:p>
            <a:pPr indent="0" lvl="0" marL="0" rtl="0" algn="l">
              <a:spcBef>
                <a:spcPts val="0"/>
              </a:spcBef>
              <a:spcAft>
                <a:spcPts val="0"/>
              </a:spcAft>
              <a:buNone/>
            </a:pPr>
            <a:r>
              <a:rPr lang="en" sz="1200">
                <a:latin typeface="Livvic"/>
                <a:ea typeface="Livvic"/>
                <a:cs typeface="Livvic"/>
                <a:sym typeface="Livvic"/>
              </a:rPr>
              <a:t>2.45b unique monthly </a:t>
            </a:r>
            <a:r>
              <a:rPr lang="en" sz="1200">
                <a:latin typeface="Livvic"/>
                <a:ea typeface="Livvic"/>
                <a:cs typeface="Livvic"/>
                <a:sym typeface="Livvic"/>
              </a:rPr>
              <a:t>visitors</a:t>
            </a:r>
            <a:endParaRPr sz="1200">
              <a:latin typeface="Livvic"/>
              <a:ea typeface="Livvic"/>
              <a:cs typeface="Livvic"/>
              <a:sym typeface="Livvic"/>
            </a:endParaRPr>
          </a:p>
        </p:txBody>
      </p:sp>
      <p:pic>
        <p:nvPicPr>
          <p:cNvPr id="1019" name="Google Shape;1019;p83"/>
          <p:cNvPicPr preferRelativeResize="0"/>
          <p:nvPr/>
        </p:nvPicPr>
        <p:blipFill rotWithShape="1">
          <a:blip r:embed="rId3">
            <a:alphaModFix/>
          </a:blip>
          <a:srcRect b="17814" l="6479" r="5484" t="16400"/>
          <a:stretch/>
        </p:blipFill>
        <p:spPr>
          <a:xfrm>
            <a:off x="3739300" y="2173075"/>
            <a:ext cx="5213100" cy="2754000"/>
          </a:xfrm>
          <a:prstGeom prst="roundRect">
            <a:avLst>
              <a:gd fmla="val 16667" name="adj"/>
            </a:avLst>
          </a:prstGeom>
          <a:noFill/>
          <a:ln cap="flat" cmpd="sng" w="28575">
            <a:solidFill>
              <a:srgbClr val="FF9900"/>
            </a:solidFill>
            <a:prstDash val="solid"/>
            <a:round/>
            <a:headEnd len="sm" w="sm" type="none"/>
            <a:tailEnd len="sm" w="sm" type="none"/>
          </a:ln>
        </p:spPr>
      </p:pic>
      <p:pic>
        <p:nvPicPr>
          <p:cNvPr id="1020" name="Google Shape;1020;p83" title="Points scored"/>
          <p:cNvPicPr preferRelativeResize="0"/>
          <p:nvPr/>
        </p:nvPicPr>
        <p:blipFill>
          <a:blip r:embed="rId4">
            <a:alphaModFix/>
          </a:blip>
          <a:stretch>
            <a:fillRect/>
          </a:stretch>
        </p:blipFill>
        <p:spPr>
          <a:xfrm>
            <a:off x="256028" y="2968975"/>
            <a:ext cx="3166500" cy="1958100"/>
          </a:xfrm>
          <a:prstGeom prst="roundRect">
            <a:avLst>
              <a:gd fmla="val 16667" name="adj"/>
            </a:avLst>
          </a:prstGeom>
          <a:noFill/>
          <a:ln cap="flat" cmpd="sng" w="28575">
            <a:solidFill>
              <a:srgbClr val="FF9900"/>
            </a:solidFill>
            <a:prstDash val="solid"/>
            <a:round/>
            <a:headEnd len="sm" w="sm" type="none"/>
            <a:tailEnd len="sm" w="sm" type="none"/>
          </a:ln>
        </p:spPr>
      </p:pic>
      <p:cxnSp>
        <p:nvCxnSpPr>
          <p:cNvPr id="1021" name="Google Shape;1021;p83"/>
          <p:cNvCxnSpPr/>
          <p:nvPr/>
        </p:nvCxnSpPr>
        <p:spPr>
          <a:xfrm flipH="1" rot="10800000">
            <a:off x="2727275" y="1618650"/>
            <a:ext cx="1825500" cy="570000"/>
          </a:xfrm>
          <a:prstGeom prst="straightConnector1">
            <a:avLst/>
          </a:prstGeom>
          <a:noFill/>
          <a:ln cap="flat" cmpd="sng" w="28575">
            <a:solidFill>
              <a:srgbClr val="FF0000"/>
            </a:solidFill>
            <a:prstDash val="solid"/>
            <a:round/>
            <a:headEnd len="med" w="med" type="none"/>
            <a:tailEnd len="med" w="med" type="triangle"/>
          </a:ln>
        </p:spPr>
      </p:cxnSp>
      <p:sp>
        <p:nvSpPr>
          <p:cNvPr id="1022" name="Google Shape;1022;p83"/>
          <p:cNvSpPr txBox="1"/>
          <p:nvPr/>
        </p:nvSpPr>
        <p:spPr>
          <a:xfrm>
            <a:off x="4162075" y="1217113"/>
            <a:ext cx="1742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ivvic"/>
                <a:ea typeface="Livvic"/>
                <a:cs typeface="Livvic"/>
                <a:sym typeface="Livvic"/>
              </a:rPr>
              <a:t>ONLY </a:t>
            </a:r>
            <a:r>
              <a:rPr b="1" lang="en">
                <a:latin typeface="Livvic"/>
                <a:ea typeface="Livvic"/>
                <a:cs typeface="Livvic"/>
                <a:sym typeface="Livvic"/>
              </a:rPr>
              <a:t>10% </a:t>
            </a:r>
            <a:r>
              <a:rPr lang="en">
                <a:latin typeface="Livvic"/>
                <a:ea typeface="Livvic"/>
                <a:cs typeface="Livvic"/>
                <a:sym typeface="Livvic"/>
              </a:rPr>
              <a:t>Adoption</a:t>
            </a:r>
            <a:endParaRPr>
              <a:latin typeface="Livvic"/>
              <a:ea typeface="Livvic"/>
              <a:cs typeface="Livvic"/>
              <a:sym typeface="Livv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84"/>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How Can Prime Improve?</a:t>
            </a:r>
            <a:endParaRPr sz="2700">
              <a:solidFill>
                <a:srgbClr val="FF9900"/>
              </a:solidFill>
              <a:latin typeface="Montserrat Black"/>
              <a:ea typeface="Montserrat Black"/>
              <a:cs typeface="Montserrat Black"/>
              <a:sym typeface="Montserrat Black"/>
            </a:endParaRPr>
          </a:p>
        </p:txBody>
      </p:sp>
      <p:grpSp>
        <p:nvGrpSpPr>
          <p:cNvPr id="1028" name="Google Shape;1028;p84"/>
          <p:cNvGrpSpPr/>
          <p:nvPr/>
        </p:nvGrpSpPr>
        <p:grpSpPr>
          <a:xfrm>
            <a:off x="-4391171" y="-3076874"/>
            <a:ext cx="6438041" cy="6236370"/>
            <a:chOff x="-3350602" y="-3018856"/>
            <a:chExt cx="8584055" cy="8315160"/>
          </a:xfrm>
        </p:grpSpPr>
        <p:sp>
          <p:nvSpPr>
            <p:cNvPr id="1029" name="Google Shape;1029;p84"/>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0" name="Google Shape;1030;p84"/>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1" name="Google Shape;1031;p84"/>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032" name="Google Shape;1032;p84"/>
          <p:cNvPicPr preferRelativeResize="0"/>
          <p:nvPr/>
        </p:nvPicPr>
        <p:blipFill>
          <a:blip r:embed="rId3">
            <a:alphaModFix/>
          </a:blip>
          <a:stretch>
            <a:fillRect/>
          </a:stretch>
        </p:blipFill>
        <p:spPr>
          <a:xfrm>
            <a:off x="1746274" y="3396875"/>
            <a:ext cx="4141604" cy="1473925"/>
          </a:xfrm>
          <a:prstGeom prst="rect">
            <a:avLst/>
          </a:prstGeom>
          <a:noFill/>
          <a:ln>
            <a:noFill/>
          </a:ln>
        </p:spPr>
      </p:pic>
      <p:pic>
        <p:nvPicPr>
          <p:cNvPr id="1033" name="Google Shape;1033;p84"/>
          <p:cNvPicPr preferRelativeResize="0"/>
          <p:nvPr/>
        </p:nvPicPr>
        <p:blipFill>
          <a:blip r:embed="rId4">
            <a:alphaModFix/>
          </a:blip>
          <a:stretch>
            <a:fillRect/>
          </a:stretch>
        </p:blipFill>
        <p:spPr>
          <a:xfrm>
            <a:off x="440075" y="998800"/>
            <a:ext cx="993600" cy="3951701"/>
          </a:xfrm>
          <a:prstGeom prst="rect">
            <a:avLst/>
          </a:prstGeom>
          <a:noFill/>
          <a:ln>
            <a:noFill/>
          </a:ln>
        </p:spPr>
      </p:pic>
      <p:pic>
        <p:nvPicPr>
          <p:cNvPr id="1034" name="Google Shape;1034;p84"/>
          <p:cNvPicPr preferRelativeResize="0"/>
          <p:nvPr/>
        </p:nvPicPr>
        <p:blipFill>
          <a:blip r:embed="rId5">
            <a:alphaModFix/>
          </a:blip>
          <a:stretch>
            <a:fillRect/>
          </a:stretch>
        </p:blipFill>
        <p:spPr>
          <a:xfrm>
            <a:off x="1746275" y="1365850"/>
            <a:ext cx="1819925" cy="507650"/>
          </a:xfrm>
          <a:prstGeom prst="rect">
            <a:avLst/>
          </a:prstGeom>
          <a:noFill/>
          <a:ln>
            <a:noFill/>
          </a:ln>
        </p:spPr>
      </p:pic>
      <p:sp>
        <p:nvSpPr>
          <p:cNvPr id="1035" name="Google Shape;1035;p84"/>
          <p:cNvSpPr txBox="1"/>
          <p:nvPr/>
        </p:nvSpPr>
        <p:spPr>
          <a:xfrm>
            <a:off x="1646825" y="998800"/>
            <a:ext cx="21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Livvic"/>
                <a:ea typeface="Livvic"/>
                <a:cs typeface="Livvic"/>
                <a:sym typeface="Livvic"/>
              </a:rPr>
              <a:t>Self Competition</a:t>
            </a:r>
            <a:r>
              <a:rPr b="1" lang="en">
                <a:latin typeface="Livvic"/>
                <a:ea typeface="Livvic"/>
                <a:cs typeface="Livvic"/>
                <a:sym typeface="Livvic"/>
              </a:rPr>
              <a:t>:</a:t>
            </a:r>
            <a:endParaRPr b="1">
              <a:latin typeface="Livvic"/>
              <a:ea typeface="Livvic"/>
              <a:cs typeface="Livvic"/>
              <a:sym typeface="Livvic"/>
            </a:endParaRPr>
          </a:p>
        </p:txBody>
      </p:sp>
      <p:pic>
        <p:nvPicPr>
          <p:cNvPr id="1036" name="Google Shape;1036;p84"/>
          <p:cNvPicPr preferRelativeResize="0"/>
          <p:nvPr/>
        </p:nvPicPr>
        <p:blipFill>
          <a:blip r:embed="rId6">
            <a:alphaModFix/>
          </a:blip>
          <a:stretch>
            <a:fillRect/>
          </a:stretch>
        </p:blipFill>
        <p:spPr>
          <a:xfrm>
            <a:off x="3702275" y="1399000"/>
            <a:ext cx="1354356" cy="1278550"/>
          </a:xfrm>
          <a:prstGeom prst="rect">
            <a:avLst/>
          </a:prstGeom>
          <a:noFill/>
          <a:ln>
            <a:noFill/>
          </a:ln>
        </p:spPr>
      </p:pic>
      <p:sp>
        <p:nvSpPr>
          <p:cNvPr id="1037" name="Google Shape;1037;p84"/>
          <p:cNvSpPr txBox="1"/>
          <p:nvPr/>
        </p:nvSpPr>
        <p:spPr>
          <a:xfrm>
            <a:off x="1646825" y="3040650"/>
            <a:ext cx="21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Livvic"/>
                <a:ea typeface="Livvic"/>
                <a:cs typeface="Livvic"/>
                <a:sym typeface="Livvic"/>
              </a:rPr>
              <a:t>Customer Survey</a:t>
            </a:r>
            <a:r>
              <a:rPr b="1" lang="en">
                <a:latin typeface="Livvic"/>
                <a:ea typeface="Livvic"/>
                <a:cs typeface="Livvic"/>
                <a:sym typeface="Livvic"/>
              </a:rPr>
              <a:t>:</a:t>
            </a:r>
            <a:endParaRPr b="1">
              <a:latin typeface="Livvic"/>
              <a:ea typeface="Livvic"/>
              <a:cs typeface="Livvic"/>
              <a:sym typeface="Livvic"/>
            </a:endParaRPr>
          </a:p>
        </p:txBody>
      </p:sp>
      <p:sp>
        <p:nvSpPr>
          <p:cNvPr id="1038" name="Google Shape;1038;p84"/>
          <p:cNvSpPr/>
          <p:nvPr/>
        </p:nvSpPr>
        <p:spPr>
          <a:xfrm>
            <a:off x="5936321" y="1016775"/>
            <a:ext cx="2873700" cy="38703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Livvic"/>
                <a:ea typeface="Livvic"/>
                <a:cs typeface="Livvic"/>
                <a:sym typeface="Livvic"/>
              </a:rPr>
              <a:t>Implications:</a:t>
            </a:r>
            <a:endParaRPr b="1" sz="1200">
              <a:solidFill>
                <a:schemeClr val="dk1"/>
              </a:solidFill>
              <a:latin typeface="Livvic"/>
              <a:ea typeface="Livvic"/>
              <a:cs typeface="Livvic"/>
              <a:sym typeface="Livvic"/>
            </a:endParaRPr>
          </a:p>
          <a:p>
            <a:pPr indent="0" lvl="0" marL="0" rtl="0" algn="l">
              <a:spcBef>
                <a:spcPts val="0"/>
              </a:spcBef>
              <a:spcAft>
                <a:spcPts val="0"/>
              </a:spcAft>
              <a:buNone/>
            </a:pPr>
            <a:r>
              <a:t/>
            </a:r>
            <a:endParaRPr b="1" sz="1200">
              <a:solidFill>
                <a:schemeClr val="dk1"/>
              </a:solidFill>
              <a:latin typeface="Livvic"/>
              <a:ea typeface="Livvic"/>
              <a:cs typeface="Livvic"/>
              <a:sym typeface="Livvic"/>
            </a:endParaRPr>
          </a:p>
          <a:p>
            <a:pPr indent="0" lvl="0" marL="0" rtl="0" algn="l">
              <a:spcBef>
                <a:spcPts val="0"/>
              </a:spcBef>
              <a:spcAft>
                <a:spcPts val="0"/>
              </a:spcAft>
              <a:buNone/>
            </a:pPr>
            <a:r>
              <a:rPr lang="en" sz="1200">
                <a:solidFill>
                  <a:schemeClr val="dk1"/>
                </a:solidFill>
                <a:latin typeface="Livvic"/>
                <a:ea typeface="Livvic"/>
                <a:cs typeface="Livvic"/>
                <a:sym typeface="Livvic"/>
              </a:rPr>
              <a:t>Amazon is using an </a:t>
            </a:r>
            <a:r>
              <a:rPr b="1" lang="en" sz="1200">
                <a:solidFill>
                  <a:schemeClr val="dk1"/>
                </a:solidFill>
                <a:latin typeface="Livvic"/>
                <a:ea typeface="Livvic"/>
                <a:cs typeface="Livvic"/>
                <a:sym typeface="Livvic"/>
              </a:rPr>
              <a:t>installed base</a:t>
            </a:r>
            <a:r>
              <a:rPr lang="en" sz="1200">
                <a:solidFill>
                  <a:schemeClr val="dk1"/>
                </a:solidFill>
                <a:latin typeface="Livvic"/>
                <a:ea typeface="Livvic"/>
                <a:cs typeface="Livvic"/>
                <a:sym typeface="Livvic"/>
              </a:rPr>
              <a:t> + </a:t>
            </a:r>
            <a:r>
              <a:rPr b="1" lang="en" sz="1200">
                <a:solidFill>
                  <a:schemeClr val="dk1"/>
                </a:solidFill>
                <a:latin typeface="Livvic"/>
                <a:ea typeface="Livvic"/>
                <a:cs typeface="Livvic"/>
                <a:sym typeface="Livvic"/>
              </a:rPr>
              <a:t>complementary asset</a:t>
            </a:r>
            <a:r>
              <a:rPr lang="en" sz="1200">
                <a:solidFill>
                  <a:schemeClr val="dk1"/>
                </a:solidFill>
                <a:latin typeface="Livvic"/>
                <a:ea typeface="Livvic"/>
                <a:cs typeface="Livvic"/>
                <a:sym typeface="Livvic"/>
              </a:rPr>
              <a:t> strategy.</a:t>
            </a:r>
            <a:endParaRPr sz="1200">
              <a:solidFill>
                <a:schemeClr val="dk1"/>
              </a:solidFill>
              <a:latin typeface="Livvic"/>
              <a:ea typeface="Livvic"/>
              <a:cs typeface="Livvic"/>
              <a:sym typeface="Livvic"/>
            </a:endParaRPr>
          </a:p>
          <a:p>
            <a:pPr indent="0" lvl="0" marL="0" rtl="0" algn="l">
              <a:spcBef>
                <a:spcPts val="0"/>
              </a:spcBef>
              <a:spcAft>
                <a:spcPts val="0"/>
              </a:spcAft>
              <a:buNone/>
            </a:pPr>
            <a:r>
              <a:t/>
            </a:r>
            <a:endParaRPr sz="1200">
              <a:solidFill>
                <a:schemeClr val="dk1"/>
              </a:solidFill>
              <a:latin typeface="Livvic"/>
              <a:ea typeface="Livvic"/>
              <a:cs typeface="Livvic"/>
              <a:sym typeface="Livvic"/>
            </a:endParaRPr>
          </a:p>
          <a:p>
            <a:pPr indent="0" lvl="0" marL="0" rtl="0" algn="l">
              <a:spcBef>
                <a:spcPts val="0"/>
              </a:spcBef>
              <a:spcAft>
                <a:spcPts val="0"/>
              </a:spcAft>
              <a:buNone/>
            </a:pPr>
            <a:r>
              <a:t/>
            </a:r>
            <a:endParaRPr sz="1200">
              <a:solidFill>
                <a:schemeClr val="dk1"/>
              </a:solidFill>
              <a:latin typeface="Livvic"/>
              <a:ea typeface="Livvic"/>
              <a:cs typeface="Livvic"/>
              <a:sym typeface="Livvic"/>
            </a:endParaRPr>
          </a:p>
          <a:p>
            <a:pPr indent="0" lvl="0" marL="0" rtl="0" algn="l">
              <a:spcBef>
                <a:spcPts val="0"/>
              </a:spcBef>
              <a:spcAft>
                <a:spcPts val="0"/>
              </a:spcAft>
              <a:buNone/>
            </a:pPr>
            <a:r>
              <a:rPr lang="en" sz="1200" u="sng">
                <a:solidFill>
                  <a:schemeClr val="dk1"/>
                </a:solidFill>
                <a:latin typeface="Livvic"/>
                <a:ea typeface="Livvic"/>
                <a:cs typeface="Livvic"/>
                <a:sym typeface="Livvic"/>
              </a:rPr>
              <a:t>N</a:t>
            </a:r>
            <a:r>
              <a:rPr lang="en" sz="1200" u="sng">
                <a:solidFill>
                  <a:schemeClr val="dk1"/>
                </a:solidFill>
                <a:latin typeface="Livvic"/>
                <a:ea typeface="Livvic"/>
                <a:cs typeface="Livvic"/>
                <a:sym typeface="Livvic"/>
              </a:rPr>
              <a:t>o clear defin</a:t>
            </a:r>
            <a:r>
              <a:rPr lang="en" sz="1200" u="sng">
                <a:solidFill>
                  <a:schemeClr val="dk1"/>
                </a:solidFill>
                <a:latin typeface="Livvic"/>
                <a:ea typeface="Livvic"/>
                <a:cs typeface="Livvic"/>
                <a:sym typeface="Livvic"/>
              </a:rPr>
              <a:t>ition</a:t>
            </a:r>
            <a:r>
              <a:rPr lang="en" sz="1200">
                <a:solidFill>
                  <a:schemeClr val="dk1"/>
                </a:solidFill>
                <a:latin typeface="Livvic"/>
                <a:ea typeface="Livvic"/>
                <a:cs typeface="Livvic"/>
                <a:sym typeface="Livvic"/>
              </a:rPr>
              <a:t> of Amazon Prime’s value.</a:t>
            </a:r>
            <a:endParaRPr sz="1200">
              <a:solidFill>
                <a:schemeClr val="dk1"/>
              </a:solidFill>
              <a:latin typeface="Livvic"/>
              <a:ea typeface="Livvic"/>
              <a:cs typeface="Livvic"/>
              <a:sym typeface="Livvic"/>
            </a:endParaRPr>
          </a:p>
          <a:p>
            <a:pPr indent="0" lvl="0" marL="0" rtl="0" algn="l">
              <a:spcBef>
                <a:spcPts val="0"/>
              </a:spcBef>
              <a:spcAft>
                <a:spcPts val="0"/>
              </a:spcAft>
              <a:buNone/>
            </a:pPr>
            <a:r>
              <a:t/>
            </a:r>
            <a:endParaRPr sz="1200">
              <a:solidFill>
                <a:schemeClr val="dk1"/>
              </a:solidFill>
              <a:latin typeface="Livvic"/>
              <a:ea typeface="Livvic"/>
              <a:cs typeface="Livvic"/>
              <a:sym typeface="Livvic"/>
            </a:endParaRPr>
          </a:p>
          <a:p>
            <a:pPr indent="0" lvl="0" marL="0" rtl="0" algn="l">
              <a:spcBef>
                <a:spcPts val="0"/>
              </a:spcBef>
              <a:spcAft>
                <a:spcPts val="0"/>
              </a:spcAft>
              <a:buNone/>
            </a:pPr>
            <a:r>
              <a:t/>
            </a:r>
            <a:endParaRPr sz="1200">
              <a:solidFill>
                <a:schemeClr val="dk1"/>
              </a:solidFill>
              <a:latin typeface="Livvic"/>
              <a:ea typeface="Livvic"/>
              <a:cs typeface="Livvic"/>
              <a:sym typeface="Livvic"/>
            </a:endParaRPr>
          </a:p>
          <a:p>
            <a:pPr indent="0" lvl="0" marL="0" rtl="0" algn="l">
              <a:spcBef>
                <a:spcPts val="0"/>
              </a:spcBef>
              <a:spcAft>
                <a:spcPts val="0"/>
              </a:spcAft>
              <a:buNone/>
            </a:pPr>
            <a:r>
              <a:rPr lang="en" sz="1200">
                <a:solidFill>
                  <a:schemeClr val="dk1"/>
                </a:solidFill>
                <a:latin typeface="Livvic"/>
                <a:ea typeface="Livvic"/>
                <a:cs typeface="Livvic"/>
                <a:sym typeface="Livvic"/>
              </a:rPr>
              <a:t>Creates barriers of </a:t>
            </a:r>
            <a:r>
              <a:rPr b="1" lang="en" sz="1200">
                <a:solidFill>
                  <a:schemeClr val="dk1"/>
                </a:solidFill>
                <a:latin typeface="Livvic"/>
                <a:ea typeface="Livvic"/>
                <a:cs typeface="Livvic"/>
                <a:sym typeface="Livvic"/>
              </a:rPr>
              <a:t>customer</a:t>
            </a:r>
            <a:r>
              <a:rPr b="1" lang="en" sz="1200">
                <a:solidFill>
                  <a:schemeClr val="dk1"/>
                </a:solidFill>
                <a:latin typeface="Livvic"/>
                <a:ea typeface="Livvic"/>
                <a:cs typeface="Livvic"/>
                <a:sym typeface="Livvic"/>
              </a:rPr>
              <a:t> resistance</a:t>
            </a:r>
            <a:r>
              <a:rPr lang="en" sz="1200">
                <a:solidFill>
                  <a:schemeClr val="dk1"/>
                </a:solidFill>
                <a:latin typeface="Livvic"/>
                <a:ea typeface="Livvic"/>
                <a:cs typeface="Livvic"/>
                <a:sym typeface="Livvic"/>
              </a:rPr>
              <a:t>.</a:t>
            </a:r>
            <a:endParaRPr sz="1200">
              <a:solidFill>
                <a:schemeClr val="dk1"/>
              </a:solidFill>
              <a:latin typeface="Livvic"/>
              <a:ea typeface="Livvic"/>
              <a:cs typeface="Livvic"/>
              <a:sym typeface="Livvic"/>
            </a:endParaRPr>
          </a:p>
          <a:p>
            <a:pPr indent="0" lvl="0" marL="0" rtl="0" algn="l">
              <a:spcBef>
                <a:spcPts val="0"/>
              </a:spcBef>
              <a:spcAft>
                <a:spcPts val="0"/>
              </a:spcAft>
              <a:buNone/>
            </a:pPr>
            <a:r>
              <a:t/>
            </a:r>
            <a:endParaRPr sz="1200">
              <a:solidFill>
                <a:schemeClr val="dk1"/>
              </a:solidFill>
              <a:latin typeface="Livvic"/>
              <a:ea typeface="Livvic"/>
              <a:cs typeface="Livvic"/>
              <a:sym typeface="Livvic"/>
            </a:endParaRPr>
          </a:p>
          <a:p>
            <a:pPr indent="0" lvl="0" marL="0" rtl="0" algn="ctr">
              <a:spcBef>
                <a:spcPts val="0"/>
              </a:spcBef>
              <a:spcAft>
                <a:spcPts val="0"/>
              </a:spcAft>
              <a:buNone/>
            </a:pPr>
            <a:r>
              <a:t/>
            </a:r>
            <a:endParaRPr sz="1200">
              <a:solidFill>
                <a:schemeClr val="dk1"/>
              </a:solidFill>
              <a:latin typeface="Livvic"/>
              <a:ea typeface="Livvic"/>
              <a:cs typeface="Livvic"/>
              <a:sym typeface="Livvic"/>
            </a:endParaRPr>
          </a:p>
          <a:p>
            <a:pPr indent="0" lvl="0" marL="0" rtl="0" algn="l">
              <a:spcBef>
                <a:spcPts val="0"/>
              </a:spcBef>
              <a:spcAft>
                <a:spcPts val="0"/>
              </a:spcAft>
              <a:buNone/>
            </a:pPr>
            <a:r>
              <a:rPr b="1" lang="en" sz="1200" u="sng">
                <a:latin typeface="Livvic"/>
                <a:ea typeface="Livvic"/>
                <a:cs typeface="Livvic"/>
                <a:sym typeface="Livvic"/>
              </a:rPr>
              <a:t>Paradox of choice</a:t>
            </a:r>
            <a:r>
              <a:rPr lang="en" sz="1200">
                <a:latin typeface="Livvic"/>
                <a:ea typeface="Livvic"/>
                <a:cs typeface="Livvic"/>
                <a:sym typeface="Livvic"/>
              </a:rPr>
              <a:t>: Too many varieties of options lead to no decision at all.</a:t>
            </a:r>
            <a:endParaRPr sz="1200">
              <a:latin typeface="Livvic"/>
              <a:ea typeface="Livvic"/>
              <a:cs typeface="Livvic"/>
              <a:sym typeface="Livvic"/>
            </a:endParaRPr>
          </a:p>
          <a:p>
            <a:pPr indent="0" lvl="0" marL="0" rtl="0" algn="ctr">
              <a:spcBef>
                <a:spcPts val="0"/>
              </a:spcBef>
              <a:spcAft>
                <a:spcPts val="0"/>
              </a:spcAft>
              <a:buNone/>
            </a:pPr>
            <a:r>
              <a:t/>
            </a:r>
            <a:endParaRPr sz="1200">
              <a:latin typeface="Livvic"/>
              <a:ea typeface="Livvic"/>
              <a:cs typeface="Livvic"/>
              <a:sym typeface="Livv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1"/>
          <p:cNvPicPr preferRelativeResize="0"/>
          <p:nvPr/>
        </p:nvPicPr>
        <p:blipFill rotWithShape="1">
          <a:blip r:embed="rId3">
            <a:alphaModFix/>
          </a:blip>
          <a:srcRect b="23104" l="13821" r="13662" t="27967"/>
          <a:stretch/>
        </p:blipFill>
        <p:spPr>
          <a:xfrm>
            <a:off x="7555200" y="3947025"/>
            <a:ext cx="1381651" cy="624976"/>
          </a:xfrm>
          <a:prstGeom prst="rect">
            <a:avLst/>
          </a:prstGeom>
          <a:noFill/>
          <a:ln>
            <a:noFill/>
          </a:ln>
        </p:spPr>
      </p:pic>
      <p:pic>
        <p:nvPicPr>
          <p:cNvPr id="217" name="Google Shape;217;p31"/>
          <p:cNvPicPr preferRelativeResize="0"/>
          <p:nvPr/>
        </p:nvPicPr>
        <p:blipFill rotWithShape="1">
          <a:blip r:embed="rId4">
            <a:alphaModFix/>
          </a:blip>
          <a:srcRect b="16481" l="0" r="0" t="20251"/>
          <a:stretch/>
        </p:blipFill>
        <p:spPr>
          <a:xfrm>
            <a:off x="2001050" y="128800"/>
            <a:ext cx="1641950" cy="692350"/>
          </a:xfrm>
          <a:prstGeom prst="rect">
            <a:avLst/>
          </a:prstGeom>
          <a:noFill/>
          <a:ln>
            <a:noFill/>
          </a:ln>
        </p:spPr>
      </p:pic>
      <p:grpSp>
        <p:nvGrpSpPr>
          <p:cNvPr id="218" name="Google Shape;218;p31"/>
          <p:cNvGrpSpPr/>
          <p:nvPr/>
        </p:nvGrpSpPr>
        <p:grpSpPr>
          <a:xfrm>
            <a:off x="5006600" y="914013"/>
            <a:ext cx="1494300" cy="1277525"/>
            <a:chOff x="5542375" y="914000"/>
            <a:chExt cx="1494300" cy="1277525"/>
          </a:xfrm>
        </p:grpSpPr>
        <p:sp>
          <p:nvSpPr>
            <p:cNvPr id="219" name="Google Shape;219;p31"/>
            <p:cNvSpPr/>
            <p:nvPr/>
          </p:nvSpPr>
          <p:spPr>
            <a:xfrm>
              <a:off x="5827825" y="914000"/>
              <a:ext cx="923400" cy="923400"/>
            </a:xfrm>
            <a:prstGeom prst="ellipse">
              <a:avLst/>
            </a:prstGeom>
            <a:solidFill>
              <a:srgbClr val="E15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latin typeface="Fira Sans"/>
                <a:ea typeface="Fira Sans"/>
                <a:cs typeface="Fira Sans"/>
                <a:sym typeface="Fira Sans"/>
              </a:endParaRPr>
            </a:p>
          </p:txBody>
        </p:sp>
        <p:sp>
          <p:nvSpPr>
            <p:cNvPr id="220" name="Google Shape;220;p31"/>
            <p:cNvSpPr txBox="1"/>
            <p:nvPr/>
          </p:nvSpPr>
          <p:spPr>
            <a:xfrm>
              <a:off x="5542375" y="1791325"/>
              <a:ext cx="149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ivvic"/>
                  <a:ea typeface="Livvic"/>
                  <a:cs typeface="Livvic"/>
                  <a:sym typeface="Livvic"/>
                </a:rPr>
                <a:t>Entertainment</a:t>
              </a:r>
              <a:endParaRPr b="1">
                <a:latin typeface="Livvic"/>
                <a:ea typeface="Livvic"/>
                <a:cs typeface="Livvic"/>
                <a:sym typeface="Livvic"/>
              </a:endParaRPr>
            </a:p>
          </p:txBody>
        </p:sp>
        <p:pic>
          <p:nvPicPr>
            <p:cNvPr id="221" name="Google Shape;221;p31"/>
            <p:cNvPicPr preferRelativeResize="0"/>
            <p:nvPr/>
          </p:nvPicPr>
          <p:blipFill>
            <a:blip r:embed="rId5">
              <a:alphaModFix/>
            </a:blip>
            <a:stretch>
              <a:fillRect/>
            </a:stretch>
          </p:blipFill>
          <p:spPr>
            <a:xfrm>
              <a:off x="5883212" y="969388"/>
              <a:ext cx="812625" cy="812625"/>
            </a:xfrm>
            <a:prstGeom prst="rect">
              <a:avLst/>
            </a:prstGeom>
            <a:noFill/>
            <a:ln>
              <a:noFill/>
            </a:ln>
          </p:spPr>
        </p:pic>
      </p:grpSp>
      <p:grpSp>
        <p:nvGrpSpPr>
          <p:cNvPr id="222" name="Google Shape;222;p31"/>
          <p:cNvGrpSpPr/>
          <p:nvPr/>
        </p:nvGrpSpPr>
        <p:grpSpPr>
          <a:xfrm>
            <a:off x="2665400" y="914088"/>
            <a:ext cx="1415700" cy="1277350"/>
            <a:chOff x="1289900" y="542250"/>
            <a:chExt cx="1415700" cy="1277350"/>
          </a:xfrm>
        </p:grpSpPr>
        <p:sp>
          <p:nvSpPr>
            <p:cNvPr id="223" name="Google Shape;223;p31"/>
            <p:cNvSpPr/>
            <p:nvPr/>
          </p:nvSpPr>
          <p:spPr>
            <a:xfrm>
              <a:off x="1536050" y="542250"/>
              <a:ext cx="923400" cy="923400"/>
            </a:xfrm>
            <a:prstGeom prst="ellipse">
              <a:avLst/>
            </a:prstGeom>
            <a:solidFill>
              <a:srgbClr val="00A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latin typeface="Fira Sans"/>
                <a:ea typeface="Fira Sans"/>
                <a:cs typeface="Fira Sans"/>
                <a:sym typeface="Fira Sans"/>
              </a:endParaRPr>
            </a:p>
          </p:txBody>
        </p:sp>
        <p:sp>
          <p:nvSpPr>
            <p:cNvPr id="224" name="Google Shape;224;p31"/>
            <p:cNvSpPr txBox="1"/>
            <p:nvPr/>
          </p:nvSpPr>
          <p:spPr>
            <a:xfrm>
              <a:off x="1289900" y="1419400"/>
              <a:ext cx="141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ivvic"/>
                  <a:ea typeface="Livvic"/>
                  <a:cs typeface="Livvic"/>
                  <a:sym typeface="Livvic"/>
                </a:rPr>
                <a:t>Shopping</a:t>
              </a:r>
              <a:endParaRPr b="1">
                <a:latin typeface="Livvic"/>
                <a:ea typeface="Livvic"/>
                <a:cs typeface="Livvic"/>
                <a:sym typeface="Livvic"/>
              </a:endParaRPr>
            </a:p>
          </p:txBody>
        </p:sp>
        <p:pic>
          <p:nvPicPr>
            <p:cNvPr id="225" name="Google Shape;225;p31"/>
            <p:cNvPicPr preferRelativeResize="0"/>
            <p:nvPr/>
          </p:nvPicPr>
          <p:blipFill>
            <a:blip r:embed="rId6">
              <a:alphaModFix/>
            </a:blip>
            <a:stretch>
              <a:fillRect/>
            </a:stretch>
          </p:blipFill>
          <p:spPr>
            <a:xfrm>
              <a:off x="1635562" y="641763"/>
              <a:ext cx="724375" cy="724375"/>
            </a:xfrm>
            <a:prstGeom prst="rect">
              <a:avLst/>
            </a:prstGeom>
            <a:noFill/>
            <a:ln>
              <a:noFill/>
            </a:ln>
          </p:spPr>
        </p:pic>
      </p:grpSp>
      <p:grpSp>
        <p:nvGrpSpPr>
          <p:cNvPr id="226" name="Google Shape;226;p31"/>
          <p:cNvGrpSpPr/>
          <p:nvPr/>
        </p:nvGrpSpPr>
        <p:grpSpPr>
          <a:xfrm>
            <a:off x="5045900" y="2915725"/>
            <a:ext cx="1415700" cy="1277350"/>
            <a:chOff x="6736250" y="3515600"/>
            <a:chExt cx="1415700" cy="1277350"/>
          </a:xfrm>
        </p:grpSpPr>
        <p:sp>
          <p:nvSpPr>
            <p:cNvPr id="227" name="Google Shape;227;p31"/>
            <p:cNvSpPr/>
            <p:nvPr/>
          </p:nvSpPr>
          <p:spPr>
            <a:xfrm>
              <a:off x="6982400" y="3515600"/>
              <a:ext cx="923400" cy="923400"/>
            </a:xfrm>
            <a:prstGeom prst="ellipse">
              <a:avLst/>
            </a:prstGeom>
            <a:solidFill>
              <a:srgbClr val="F6C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latin typeface="Fira Sans"/>
                <a:ea typeface="Fira Sans"/>
                <a:cs typeface="Fira Sans"/>
                <a:sym typeface="Fira Sans"/>
              </a:endParaRPr>
            </a:p>
          </p:txBody>
        </p:sp>
        <p:sp>
          <p:nvSpPr>
            <p:cNvPr id="228" name="Google Shape;228;p31"/>
            <p:cNvSpPr txBox="1"/>
            <p:nvPr/>
          </p:nvSpPr>
          <p:spPr>
            <a:xfrm>
              <a:off x="6736250" y="4392750"/>
              <a:ext cx="141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ivvic"/>
                  <a:ea typeface="Livvic"/>
                  <a:cs typeface="Livvic"/>
                  <a:sym typeface="Livvic"/>
                </a:rPr>
                <a:t>Others</a:t>
              </a:r>
              <a:endParaRPr b="1">
                <a:latin typeface="Livvic"/>
                <a:ea typeface="Livvic"/>
                <a:cs typeface="Livvic"/>
                <a:sym typeface="Livvic"/>
              </a:endParaRPr>
            </a:p>
          </p:txBody>
        </p:sp>
        <p:pic>
          <p:nvPicPr>
            <p:cNvPr id="229" name="Google Shape;229;p31"/>
            <p:cNvPicPr preferRelativeResize="0"/>
            <p:nvPr/>
          </p:nvPicPr>
          <p:blipFill>
            <a:blip r:embed="rId7">
              <a:alphaModFix/>
            </a:blip>
            <a:stretch>
              <a:fillRect/>
            </a:stretch>
          </p:blipFill>
          <p:spPr>
            <a:xfrm>
              <a:off x="7074613" y="3598175"/>
              <a:ext cx="738975" cy="738975"/>
            </a:xfrm>
            <a:prstGeom prst="rect">
              <a:avLst/>
            </a:prstGeom>
            <a:noFill/>
            <a:ln>
              <a:noFill/>
            </a:ln>
          </p:spPr>
        </p:pic>
      </p:grpSp>
      <p:pic>
        <p:nvPicPr>
          <p:cNvPr id="230" name="Google Shape;230;p31"/>
          <p:cNvPicPr preferRelativeResize="0"/>
          <p:nvPr/>
        </p:nvPicPr>
        <p:blipFill>
          <a:blip r:embed="rId8">
            <a:alphaModFix/>
          </a:blip>
          <a:stretch>
            <a:fillRect/>
          </a:stretch>
        </p:blipFill>
        <p:spPr>
          <a:xfrm>
            <a:off x="7895688" y="475882"/>
            <a:ext cx="768900" cy="768900"/>
          </a:xfrm>
          <a:prstGeom prst="ellipse">
            <a:avLst/>
          </a:prstGeom>
          <a:noFill/>
          <a:ln>
            <a:noFill/>
          </a:ln>
        </p:spPr>
      </p:pic>
      <p:pic>
        <p:nvPicPr>
          <p:cNvPr id="231" name="Google Shape;231;p31"/>
          <p:cNvPicPr preferRelativeResize="0"/>
          <p:nvPr/>
        </p:nvPicPr>
        <p:blipFill>
          <a:blip r:embed="rId9">
            <a:alphaModFix/>
          </a:blip>
          <a:stretch>
            <a:fillRect/>
          </a:stretch>
        </p:blipFill>
        <p:spPr>
          <a:xfrm>
            <a:off x="7327700" y="1560305"/>
            <a:ext cx="1288899" cy="477675"/>
          </a:xfrm>
          <a:prstGeom prst="rect">
            <a:avLst/>
          </a:prstGeom>
          <a:noFill/>
          <a:ln>
            <a:noFill/>
          </a:ln>
        </p:spPr>
      </p:pic>
      <p:pic>
        <p:nvPicPr>
          <p:cNvPr id="232" name="Google Shape;232;p31"/>
          <p:cNvPicPr preferRelativeResize="0"/>
          <p:nvPr/>
        </p:nvPicPr>
        <p:blipFill>
          <a:blip r:embed="rId10">
            <a:alphaModFix/>
          </a:blip>
          <a:stretch>
            <a:fillRect/>
          </a:stretch>
        </p:blipFill>
        <p:spPr>
          <a:xfrm>
            <a:off x="6819200" y="197896"/>
            <a:ext cx="818700" cy="818700"/>
          </a:xfrm>
          <a:prstGeom prst="ellipse">
            <a:avLst/>
          </a:prstGeom>
          <a:noFill/>
          <a:ln>
            <a:noFill/>
          </a:ln>
        </p:spPr>
      </p:pic>
      <p:pic>
        <p:nvPicPr>
          <p:cNvPr id="233" name="Google Shape;233;p31"/>
          <p:cNvPicPr preferRelativeResize="0"/>
          <p:nvPr/>
        </p:nvPicPr>
        <p:blipFill rotWithShape="1">
          <a:blip r:embed="rId11">
            <a:alphaModFix/>
          </a:blip>
          <a:srcRect b="0" l="14658" r="14495" t="0"/>
          <a:stretch/>
        </p:blipFill>
        <p:spPr>
          <a:xfrm>
            <a:off x="292550" y="197905"/>
            <a:ext cx="1351795" cy="1277350"/>
          </a:xfrm>
          <a:prstGeom prst="rect">
            <a:avLst/>
          </a:prstGeom>
          <a:noFill/>
          <a:ln>
            <a:noFill/>
          </a:ln>
        </p:spPr>
      </p:pic>
      <p:pic>
        <p:nvPicPr>
          <p:cNvPr id="234" name="Google Shape;234;p31"/>
          <p:cNvPicPr preferRelativeResize="0"/>
          <p:nvPr/>
        </p:nvPicPr>
        <p:blipFill>
          <a:blip r:embed="rId12">
            <a:alphaModFix/>
          </a:blip>
          <a:stretch>
            <a:fillRect/>
          </a:stretch>
        </p:blipFill>
        <p:spPr>
          <a:xfrm>
            <a:off x="260600" y="1712878"/>
            <a:ext cx="1415701" cy="586348"/>
          </a:xfrm>
          <a:prstGeom prst="rect">
            <a:avLst/>
          </a:prstGeom>
          <a:noFill/>
          <a:ln>
            <a:noFill/>
          </a:ln>
        </p:spPr>
      </p:pic>
      <p:pic>
        <p:nvPicPr>
          <p:cNvPr id="235" name="Google Shape;235;p31"/>
          <p:cNvPicPr preferRelativeResize="0"/>
          <p:nvPr/>
        </p:nvPicPr>
        <p:blipFill>
          <a:blip r:embed="rId13">
            <a:alphaModFix/>
          </a:blip>
          <a:stretch>
            <a:fillRect/>
          </a:stretch>
        </p:blipFill>
        <p:spPr>
          <a:xfrm>
            <a:off x="112325" y="3722600"/>
            <a:ext cx="1803000" cy="1014300"/>
          </a:xfrm>
          <a:prstGeom prst="roundRect">
            <a:avLst>
              <a:gd fmla="val 16667" name="adj"/>
            </a:avLst>
          </a:prstGeom>
          <a:noFill/>
          <a:ln>
            <a:noFill/>
          </a:ln>
        </p:spPr>
      </p:pic>
      <p:grpSp>
        <p:nvGrpSpPr>
          <p:cNvPr id="236" name="Google Shape;236;p31"/>
          <p:cNvGrpSpPr/>
          <p:nvPr/>
        </p:nvGrpSpPr>
        <p:grpSpPr>
          <a:xfrm>
            <a:off x="2665400" y="2948100"/>
            <a:ext cx="1415700" cy="1277350"/>
            <a:chOff x="829700" y="3159950"/>
            <a:chExt cx="1415700" cy="1277350"/>
          </a:xfrm>
        </p:grpSpPr>
        <p:sp>
          <p:nvSpPr>
            <p:cNvPr id="237" name="Google Shape;237;p31"/>
            <p:cNvSpPr/>
            <p:nvPr/>
          </p:nvSpPr>
          <p:spPr>
            <a:xfrm>
              <a:off x="1075850" y="3159950"/>
              <a:ext cx="923400" cy="9234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latin typeface="Fira Sans"/>
                <a:ea typeface="Fira Sans"/>
                <a:cs typeface="Fira Sans"/>
                <a:sym typeface="Fira Sans"/>
              </a:endParaRPr>
            </a:p>
          </p:txBody>
        </p:sp>
        <p:sp>
          <p:nvSpPr>
            <p:cNvPr id="238" name="Google Shape;238;p31"/>
            <p:cNvSpPr txBox="1"/>
            <p:nvPr/>
          </p:nvSpPr>
          <p:spPr>
            <a:xfrm>
              <a:off x="829700" y="4037100"/>
              <a:ext cx="141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ivvic"/>
                  <a:ea typeface="Livvic"/>
                  <a:cs typeface="Livvic"/>
                  <a:sym typeface="Livvic"/>
                </a:rPr>
                <a:t>Lifestyle</a:t>
              </a:r>
              <a:endParaRPr b="1">
                <a:latin typeface="Livvic"/>
                <a:ea typeface="Livvic"/>
                <a:cs typeface="Livvic"/>
                <a:sym typeface="Livvic"/>
              </a:endParaRPr>
            </a:p>
          </p:txBody>
        </p:sp>
        <p:pic>
          <p:nvPicPr>
            <p:cNvPr id="239" name="Google Shape;239;p31"/>
            <p:cNvPicPr preferRelativeResize="0"/>
            <p:nvPr/>
          </p:nvPicPr>
          <p:blipFill>
            <a:blip r:embed="rId14">
              <a:alphaModFix/>
            </a:blip>
            <a:stretch>
              <a:fillRect/>
            </a:stretch>
          </p:blipFill>
          <p:spPr>
            <a:xfrm>
              <a:off x="1193575" y="3277683"/>
              <a:ext cx="687950" cy="687950"/>
            </a:xfrm>
            <a:prstGeom prst="rect">
              <a:avLst/>
            </a:prstGeom>
            <a:noFill/>
            <a:ln>
              <a:noFill/>
            </a:ln>
          </p:spPr>
        </p:pic>
      </p:grpSp>
      <p:pic>
        <p:nvPicPr>
          <p:cNvPr id="240" name="Google Shape;240;p31"/>
          <p:cNvPicPr preferRelativeResize="0"/>
          <p:nvPr/>
        </p:nvPicPr>
        <p:blipFill rotWithShape="1">
          <a:blip r:embed="rId15">
            <a:alphaModFix/>
          </a:blip>
          <a:srcRect b="0" l="21942" r="21937" t="0"/>
          <a:stretch/>
        </p:blipFill>
        <p:spPr>
          <a:xfrm>
            <a:off x="2043925" y="4129817"/>
            <a:ext cx="981600" cy="983100"/>
          </a:xfrm>
          <a:prstGeom prst="ellipse">
            <a:avLst/>
          </a:prstGeom>
          <a:noFill/>
          <a:ln>
            <a:noFill/>
          </a:ln>
        </p:spPr>
      </p:pic>
      <p:pic>
        <p:nvPicPr>
          <p:cNvPr id="241" name="Google Shape;241;p31"/>
          <p:cNvPicPr preferRelativeResize="0"/>
          <p:nvPr/>
        </p:nvPicPr>
        <p:blipFill>
          <a:blip r:embed="rId16">
            <a:alphaModFix/>
          </a:blip>
          <a:stretch>
            <a:fillRect/>
          </a:stretch>
        </p:blipFill>
        <p:spPr>
          <a:xfrm>
            <a:off x="7255175" y="3026925"/>
            <a:ext cx="1316649" cy="740601"/>
          </a:xfrm>
          <a:prstGeom prst="rect">
            <a:avLst/>
          </a:prstGeom>
          <a:noFill/>
          <a:ln>
            <a:noFill/>
          </a:ln>
        </p:spPr>
      </p:pic>
      <p:pic>
        <p:nvPicPr>
          <p:cNvPr id="242" name="Google Shape;242;p31"/>
          <p:cNvPicPr preferRelativeResize="0"/>
          <p:nvPr/>
        </p:nvPicPr>
        <p:blipFill rotWithShape="1">
          <a:blip r:embed="rId17">
            <a:alphaModFix/>
          </a:blip>
          <a:srcRect b="27696" l="0" r="0" t="31781"/>
          <a:stretch/>
        </p:blipFill>
        <p:spPr>
          <a:xfrm>
            <a:off x="3201050" y="2290748"/>
            <a:ext cx="2741900" cy="624975"/>
          </a:xfrm>
          <a:prstGeom prst="rect">
            <a:avLst/>
          </a:prstGeom>
          <a:noFill/>
          <a:ln>
            <a:noFill/>
          </a:ln>
        </p:spPr>
      </p:pic>
      <p:pic>
        <p:nvPicPr>
          <p:cNvPr id="243" name="Google Shape;243;p31"/>
          <p:cNvPicPr preferRelativeResize="0"/>
          <p:nvPr/>
        </p:nvPicPr>
        <p:blipFill>
          <a:blip r:embed="rId18">
            <a:alphaModFix/>
          </a:blip>
          <a:stretch>
            <a:fillRect/>
          </a:stretch>
        </p:blipFill>
        <p:spPr>
          <a:xfrm>
            <a:off x="6416875" y="4571999"/>
            <a:ext cx="1091275" cy="347225"/>
          </a:xfrm>
          <a:prstGeom prst="rect">
            <a:avLst/>
          </a:prstGeom>
          <a:noFill/>
          <a:ln>
            <a:noFill/>
          </a:ln>
        </p:spPr>
      </p:pic>
      <p:cxnSp>
        <p:nvCxnSpPr>
          <p:cNvPr id="244" name="Google Shape;244;p31"/>
          <p:cNvCxnSpPr>
            <a:endCxn id="217" idx="2"/>
          </p:cNvCxnSpPr>
          <p:nvPr/>
        </p:nvCxnSpPr>
        <p:spPr>
          <a:xfrm rot="10800000">
            <a:off x="2822025" y="821151"/>
            <a:ext cx="235500" cy="186000"/>
          </a:xfrm>
          <a:prstGeom prst="straightConnector1">
            <a:avLst/>
          </a:prstGeom>
          <a:noFill/>
          <a:ln cap="flat" cmpd="sng" w="9525">
            <a:solidFill>
              <a:schemeClr val="dk2"/>
            </a:solidFill>
            <a:prstDash val="dot"/>
            <a:round/>
            <a:headEnd len="med" w="med" type="none"/>
            <a:tailEnd len="med" w="med" type="none"/>
          </a:ln>
        </p:spPr>
      </p:cxnSp>
      <p:cxnSp>
        <p:nvCxnSpPr>
          <p:cNvPr id="245" name="Google Shape;245;p31"/>
          <p:cNvCxnSpPr>
            <a:stCxn id="223" idx="2"/>
          </p:cNvCxnSpPr>
          <p:nvPr/>
        </p:nvCxnSpPr>
        <p:spPr>
          <a:xfrm rot="10800000">
            <a:off x="1765550" y="1016688"/>
            <a:ext cx="1146000" cy="359100"/>
          </a:xfrm>
          <a:prstGeom prst="straightConnector1">
            <a:avLst/>
          </a:prstGeom>
          <a:noFill/>
          <a:ln cap="flat" cmpd="sng" w="9525">
            <a:solidFill>
              <a:schemeClr val="dk2"/>
            </a:solidFill>
            <a:prstDash val="dot"/>
            <a:round/>
            <a:headEnd len="med" w="med" type="none"/>
            <a:tailEnd len="med" w="med" type="none"/>
          </a:ln>
        </p:spPr>
      </p:cxnSp>
      <p:cxnSp>
        <p:nvCxnSpPr>
          <p:cNvPr id="246" name="Google Shape;246;p31"/>
          <p:cNvCxnSpPr/>
          <p:nvPr/>
        </p:nvCxnSpPr>
        <p:spPr>
          <a:xfrm flipH="1">
            <a:off x="1792925" y="1650200"/>
            <a:ext cx="1200300" cy="164400"/>
          </a:xfrm>
          <a:prstGeom prst="straightConnector1">
            <a:avLst/>
          </a:prstGeom>
          <a:noFill/>
          <a:ln cap="flat" cmpd="sng" w="9525">
            <a:solidFill>
              <a:schemeClr val="dk2"/>
            </a:solidFill>
            <a:prstDash val="dot"/>
            <a:round/>
            <a:headEnd len="med" w="med" type="none"/>
            <a:tailEnd len="med" w="med" type="none"/>
          </a:ln>
        </p:spPr>
      </p:cxnSp>
      <p:cxnSp>
        <p:nvCxnSpPr>
          <p:cNvPr id="247" name="Google Shape;247;p31"/>
          <p:cNvCxnSpPr>
            <a:endCxn id="248" idx="6"/>
          </p:cNvCxnSpPr>
          <p:nvPr/>
        </p:nvCxnSpPr>
        <p:spPr>
          <a:xfrm rot="10800000">
            <a:off x="1836295" y="3010900"/>
            <a:ext cx="1200300" cy="67500"/>
          </a:xfrm>
          <a:prstGeom prst="straightConnector1">
            <a:avLst/>
          </a:prstGeom>
          <a:noFill/>
          <a:ln cap="flat" cmpd="sng" w="9525">
            <a:solidFill>
              <a:schemeClr val="dk2"/>
            </a:solidFill>
            <a:prstDash val="dot"/>
            <a:round/>
            <a:headEnd len="med" w="med" type="none"/>
            <a:tailEnd len="med" w="med" type="none"/>
          </a:ln>
        </p:spPr>
      </p:cxnSp>
      <p:cxnSp>
        <p:nvCxnSpPr>
          <p:cNvPr id="249" name="Google Shape;249;p31"/>
          <p:cNvCxnSpPr>
            <a:stCxn id="237" idx="2"/>
          </p:cNvCxnSpPr>
          <p:nvPr/>
        </p:nvCxnSpPr>
        <p:spPr>
          <a:xfrm flipH="1">
            <a:off x="1928750" y="3409800"/>
            <a:ext cx="982800" cy="419400"/>
          </a:xfrm>
          <a:prstGeom prst="straightConnector1">
            <a:avLst/>
          </a:prstGeom>
          <a:noFill/>
          <a:ln cap="flat" cmpd="sng" w="9525">
            <a:solidFill>
              <a:schemeClr val="dk2"/>
            </a:solidFill>
            <a:prstDash val="dot"/>
            <a:round/>
            <a:headEnd len="med" w="med" type="none"/>
            <a:tailEnd len="med" w="med" type="none"/>
          </a:ln>
        </p:spPr>
      </p:cxnSp>
      <p:cxnSp>
        <p:nvCxnSpPr>
          <p:cNvPr id="250" name="Google Shape;250;p31"/>
          <p:cNvCxnSpPr>
            <a:endCxn id="240" idx="0"/>
          </p:cNvCxnSpPr>
          <p:nvPr/>
        </p:nvCxnSpPr>
        <p:spPr>
          <a:xfrm flipH="1">
            <a:off x="2534725" y="3700517"/>
            <a:ext cx="465600" cy="429300"/>
          </a:xfrm>
          <a:prstGeom prst="straightConnector1">
            <a:avLst/>
          </a:prstGeom>
          <a:noFill/>
          <a:ln cap="flat" cmpd="sng" w="9525">
            <a:solidFill>
              <a:schemeClr val="dk2"/>
            </a:solidFill>
            <a:prstDash val="dot"/>
            <a:round/>
            <a:headEnd len="med" w="med" type="none"/>
            <a:tailEnd len="med" w="med" type="none"/>
          </a:ln>
        </p:spPr>
      </p:cxnSp>
      <p:cxnSp>
        <p:nvCxnSpPr>
          <p:cNvPr id="251" name="Google Shape;251;p31"/>
          <p:cNvCxnSpPr>
            <a:endCxn id="243" idx="0"/>
          </p:cNvCxnSpPr>
          <p:nvPr/>
        </p:nvCxnSpPr>
        <p:spPr>
          <a:xfrm>
            <a:off x="6121612" y="3705299"/>
            <a:ext cx="840900" cy="866700"/>
          </a:xfrm>
          <a:prstGeom prst="straightConnector1">
            <a:avLst/>
          </a:prstGeom>
          <a:noFill/>
          <a:ln cap="flat" cmpd="sng" w="9525">
            <a:solidFill>
              <a:schemeClr val="dk2"/>
            </a:solidFill>
            <a:prstDash val="dot"/>
            <a:round/>
            <a:headEnd len="med" w="med" type="none"/>
            <a:tailEnd len="med" w="med" type="none"/>
          </a:ln>
        </p:spPr>
      </p:cxnSp>
      <p:cxnSp>
        <p:nvCxnSpPr>
          <p:cNvPr id="252" name="Google Shape;252;p31"/>
          <p:cNvCxnSpPr>
            <a:stCxn id="241" idx="1"/>
          </p:cNvCxnSpPr>
          <p:nvPr/>
        </p:nvCxnSpPr>
        <p:spPr>
          <a:xfrm rot="10800000">
            <a:off x="6201875" y="3303326"/>
            <a:ext cx="1053300" cy="93900"/>
          </a:xfrm>
          <a:prstGeom prst="straightConnector1">
            <a:avLst/>
          </a:prstGeom>
          <a:noFill/>
          <a:ln cap="flat" cmpd="sng" w="9525">
            <a:solidFill>
              <a:schemeClr val="dk2"/>
            </a:solidFill>
            <a:prstDash val="dot"/>
            <a:round/>
            <a:headEnd len="med" w="med" type="none"/>
            <a:tailEnd len="med" w="med" type="none"/>
          </a:ln>
        </p:spPr>
      </p:cxnSp>
      <p:cxnSp>
        <p:nvCxnSpPr>
          <p:cNvPr id="253" name="Google Shape;253;p31"/>
          <p:cNvCxnSpPr>
            <a:stCxn id="216" idx="1"/>
          </p:cNvCxnSpPr>
          <p:nvPr/>
        </p:nvCxnSpPr>
        <p:spPr>
          <a:xfrm rot="10800000">
            <a:off x="6201900" y="3504413"/>
            <a:ext cx="1353300" cy="755100"/>
          </a:xfrm>
          <a:prstGeom prst="straightConnector1">
            <a:avLst/>
          </a:prstGeom>
          <a:noFill/>
          <a:ln cap="flat" cmpd="sng" w="9525">
            <a:solidFill>
              <a:schemeClr val="dk2"/>
            </a:solidFill>
            <a:prstDash val="dot"/>
            <a:round/>
            <a:headEnd len="med" w="med" type="none"/>
            <a:tailEnd len="med" w="med" type="none"/>
          </a:ln>
        </p:spPr>
      </p:cxnSp>
      <p:cxnSp>
        <p:nvCxnSpPr>
          <p:cNvPr id="254" name="Google Shape;254;p31"/>
          <p:cNvCxnSpPr>
            <a:stCxn id="232" idx="2"/>
          </p:cNvCxnSpPr>
          <p:nvPr/>
        </p:nvCxnSpPr>
        <p:spPr>
          <a:xfrm flipH="1">
            <a:off x="5797100" y="607246"/>
            <a:ext cx="1022100" cy="306900"/>
          </a:xfrm>
          <a:prstGeom prst="straightConnector1">
            <a:avLst/>
          </a:prstGeom>
          <a:noFill/>
          <a:ln cap="flat" cmpd="sng" w="9525">
            <a:solidFill>
              <a:schemeClr val="dk2"/>
            </a:solidFill>
            <a:prstDash val="dot"/>
            <a:round/>
            <a:headEnd len="med" w="med" type="none"/>
            <a:tailEnd len="med" w="med" type="none"/>
          </a:ln>
        </p:spPr>
      </p:cxnSp>
      <p:cxnSp>
        <p:nvCxnSpPr>
          <p:cNvPr id="255" name="Google Shape;255;p31"/>
          <p:cNvCxnSpPr>
            <a:stCxn id="230" idx="3"/>
          </p:cNvCxnSpPr>
          <p:nvPr/>
        </p:nvCxnSpPr>
        <p:spPr>
          <a:xfrm flipH="1">
            <a:off x="6217590" y="1132179"/>
            <a:ext cx="1790700" cy="217500"/>
          </a:xfrm>
          <a:prstGeom prst="straightConnector1">
            <a:avLst/>
          </a:prstGeom>
          <a:noFill/>
          <a:ln cap="flat" cmpd="sng" w="9525">
            <a:solidFill>
              <a:schemeClr val="dk2"/>
            </a:solidFill>
            <a:prstDash val="dot"/>
            <a:round/>
            <a:headEnd len="med" w="med" type="none"/>
            <a:tailEnd len="med" w="med" type="none"/>
          </a:ln>
        </p:spPr>
      </p:cxnSp>
      <p:cxnSp>
        <p:nvCxnSpPr>
          <p:cNvPr id="256" name="Google Shape;256;p31"/>
          <p:cNvCxnSpPr>
            <a:stCxn id="231" idx="1"/>
          </p:cNvCxnSpPr>
          <p:nvPr/>
        </p:nvCxnSpPr>
        <p:spPr>
          <a:xfrm rot="10800000">
            <a:off x="6121700" y="1661443"/>
            <a:ext cx="1206000" cy="137700"/>
          </a:xfrm>
          <a:prstGeom prst="straightConnector1">
            <a:avLst/>
          </a:prstGeom>
          <a:noFill/>
          <a:ln cap="flat" cmpd="sng" w="9525">
            <a:solidFill>
              <a:schemeClr val="dk2"/>
            </a:solidFill>
            <a:prstDash val="dot"/>
            <a:round/>
            <a:headEnd len="med" w="med" type="none"/>
            <a:tailEnd len="med" w="med" type="none"/>
          </a:ln>
        </p:spPr>
      </p:cxnSp>
      <p:cxnSp>
        <p:nvCxnSpPr>
          <p:cNvPr id="257" name="Google Shape;257;p31"/>
          <p:cNvCxnSpPr>
            <a:endCxn id="242" idx="0"/>
          </p:cNvCxnSpPr>
          <p:nvPr/>
        </p:nvCxnSpPr>
        <p:spPr>
          <a:xfrm>
            <a:off x="3700500" y="1714448"/>
            <a:ext cx="871500" cy="576300"/>
          </a:xfrm>
          <a:prstGeom prst="straightConnector1">
            <a:avLst/>
          </a:prstGeom>
          <a:noFill/>
          <a:ln cap="flat" cmpd="sng" w="9525">
            <a:solidFill>
              <a:schemeClr val="dk2"/>
            </a:solidFill>
            <a:prstDash val="dot"/>
            <a:round/>
            <a:headEnd len="med" w="med" type="none"/>
            <a:tailEnd len="med" w="med" type="none"/>
          </a:ln>
        </p:spPr>
      </p:cxnSp>
      <p:cxnSp>
        <p:nvCxnSpPr>
          <p:cNvPr id="258" name="Google Shape;258;p31"/>
          <p:cNvCxnSpPr>
            <a:endCxn id="242" idx="0"/>
          </p:cNvCxnSpPr>
          <p:nvPr/>
        </p:nvCxnSpPr>
        <p:spPr>
          <a:xfrm flipH="1">
            <a:off x="4572000" y="1635848"/>
            <a:ext cx="764400" cy="654900"/>
          </a:xfrm>
          <a:prstGeom prst="straightConnector1">
            <a:avLst/>
          </a:prstGeom>
          <a:noFill/>
          <a:ln cap="flat" cmpd="sng" w="9525">
            <a:solidFill>
              <a:schemeClr val="dk2"/>
            </a:solidFill>
            <a:prstDash val="dot"/>
            <a:round/>
            <a:headEnd len="med" w="med" type="none"/>
            <a:tailEnd len="med" w="med" type="none"/>
          </a:ln>
        </p:spPr>
      </p:cxnSp>
      <p:cxnSp>
        <p:nvCxnSpPr>
          <p:cNvPr id="259" name="Google Shape;259;p31"/>
          <p:cNvCxnSpPr>
            <a:stCxn id="242" idx="2"/>
            <a:endCxn id="237" idx="6"/>
          </p:cNvCxnSpPr>
          <p:nvPr/>
        </p:nvCxnSpPr>
        <p:spPr>
          <a:xfrm flipH="1">
            <a:off x="3834900" y="2915724"/>
            <a:ext cx="737100" cy="494100"/>
          </a:xfrm>
          <a:prstGeom prst="straightConnector1">
            <a:avLst/>
          </a:prstGeom>
          <a:noFill/>
          <a:ln cap="flat" cmpd="sng" w="9525">
            <a:solidFill>
              <a:schemeClr val="dk2"/>
            </a:solidFill>
            <a:prstDash val="dot"/>
            <a:round/>
            <a:headEnd len="med" w="med" type="none"/>
            <a:tailEnd len="med" w="med" type="none"/>
          </a:ln>
        </p:spPr>
      </p:cxnSp>
      <p:cxnSp>
        <p:nvCxnSpPr>
          <p:cNvPr id="260" name="Google Shape;260;p31"/>
          <p:cNvCxnSpPr>
            <a:stCxn id="242" idx="2"/>
            <a:endCxn id="227" idx="2"/>
          </p:cNvCxnSpPr>
          <p:nvPr/>
        </p:nvCxnSpPr>
        <p:spPr>
          <a:xfrm>
            <a:off x="4572000" y="2915724"/>
            <a:ext cx="720000" cy="461700"/>
          </a:xfrm>
          <a:prstGeom prst="straightConnector1">
            <a:avLst/>
          </a:prstGeom>
          <a:noFill/>
          <a:ln cap="flat" cmpd="sng" w="9525">
            <a:solidFill>
              <a:schemeClr val="dk2"/>
            </a:solidFill>
            <a:prstDash val="dot"/>
            <a:round/>
            <a:headEnd len="med" w="med" type="none"/>
            <a:tailEnd len="med" w="med" type="none"/>
          </a:ln>
        </p:spPr>
      </p:cxnSp>
      <p:pic>
        <p:nvPicPr>
          <p:cNvPr id="261" name="Google Shape;261;p31"/>
          <p:cNvPicPr preferRelativeResize="0"/>
          <p:nvPr/>
        </p:nvPicPr>
        <p:blipFill rotWithShape="1">
          <a:blip r:embed="rId19">
            <a:alphaModFix/>
          </a:blip>
          <a:srcRect b="2453" l="0" r="0" t="2453"/>
          <a:stretch/>
        </p:blipFill>
        <p:spPr>
          <a:xfrm>
            <a:off x="380825" y="2437050"/>
            <a:ext cx="1206000" cy="1146900"/>
          </a:xfrm>
          <a:prstGeom prst="ellipse">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5"/>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What is</a:t>
            </a:r>
            <a:r>
              <a:rPr lang="en" sz="3300">
                <a:solidFill>
                  <a:schemeClr val="dk1"/>
                </a:solidFill>
                <a:latin typeface="Montserrat Black"/>
                <a:ea typeface="Montserrat Black"/>
                <a:cs typeface="Montserrat Black"/>
                <a:sym typeface="Montserrat Black"/>
              </a:rPr>
              <a:t> Prime’s Issue?</a:t>
            </a:r>
            <a:endParaRPr sz="2700">
              <a:solidFill>
                <a:srgbClr val="FF9900"/>
              </a:solidFill>
              <a:latin typeface="Montserrat Black"/>
              <a:ea typeface="Montserrat Black"/>
              <a:cs typeface="Montserrat Black"/>
              <a:sym typeface="Montserrat Black"/>
            </a:endParaRPr>
          </a:p>
        </p:txBody>
      </p:sp>
      <p:grpSp>
        <p:nvGrpSpPr>
          <p:cNvPr id="1044" name="Google Shape;1044;p85"/>
          <p:cNvGrpSpPr/>
          <p:nvPr/>
        </p:nvGrpSpPr>
        <p:grpSpPr>
          <a:xfrm>
            <a:off x="-4391171" y="-3076874"/>
            <a:ext cx="6438041" cy="6236370"/>
            <a:chOff x="-3350602" y="-3018856"/>
            <a:chExt cx="8584055" cy="8315160"/>
          </a:xfrm>
        </p:grpSpPr>
        <p:sp>
          <p:nvSpPr>
            <p:cNvPr id="1045" name="Google Shape;1045;p85"/>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6" name="Google Shape;1046;p85"/>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7" name="Google Shape;1047;p85"/>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48" name="Google Shape;1048;p85"/>
          <p:cNvSpPr/>
          <p:nvPr/>
        </p:nvSpPr>
        <p:spPr>
          <a:xfrm>
            <a:off x="1628700" y="1609650"/>
            <a:ext cx="5886600" cy="19242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ivvic"/>
                <a:ea typeface="Livvic"/>
                <a:cs typeface="Livvic"/>
                <a:sym typeface="Livvic"/>
              </a:rPr>
              <a:t>Amazon Prime is a </a:t>
            </a:r>
            <a:r>
              <a:rPr lang="en" sz="1800" u="sng">
                <a:latin typeface="Livvic"/>
                <a:ea typeface="Livvic"/>
                <a:cs typeface="Livvic"/>
                <a:sym typeface="Livvic"/>
              </a:rPr>
              <a:t>poorly defined product</a:t>
            </a:r>
            <a:r>
              <a:rPr lang="en" sz="1800">
                <a:latin typeface="Livvic"/>
                <a:ea typeface="Livvic"/>
                <a:cs typeface="Livvic"/>
                <a:sym typeface="Livvic"/>
              </a:rPr>
              <a:t>, to consumers, that faces </a:t>
            </a:r>
            <a:r>
              <a:rPr b="1" lang="en" sz="1800">
                <a:latin typeface="Livvic"/>
                <a:ea typeface="Livvic"/>
                <a:cs typeface="Livvic"/>
                <a:sym typeface="Livvic"/>
              </a:rPr>
              <a:t>self cannibalisation</a:t>
            </a:r>
            <a:r>
              <a:rPr lang="en" sz="1800">
                <a:latin typeface="Livvic"/>
                <a:ea typeface="Livvic"/>
                <a:cs typeface="Livvic"/>
                <a:sym typeface="Livvic"/>
              </a:rPr>
              <a:t> from other aspects of Amazon creating </a:t>
            </a:r>
            <a:r>
              <a:rPr i="1" lang="en" sz="1800">
                <a:latin typeface="Livvic"/>
                <a:ea typeface="Livvic"/>
                <a:cs typeface="Livvic"/>
                <a:sym typeface="Livvic"/>
              </a:rPr>
              <a:t>user resistance</a:t>
            </a:r>
            <a:r>
              <a:rPr lang="en" sz="1800">
                <a:latin typeface="Livvic"/>
                <a:ea typeface="Livvic"/>
                <a:cs typeface="Livvic"/>
                <a:sym typeface="Livvic"/>
              </a:rPr>
              <a:t>.</a:t>
            </a:r>
            <a:endParaRPr sz="1800">
              <a:latin typeface="Livvic"/>
              <a:ea typeface="Livvic"/>
              <a:cs typeface="Livvic"/>
              <a:sym typeface="Livvic"/>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86"/>
          <p:cNvSpPr/>
          <p:nvPr/>
        </p:nvSpPr>
        <p:spPr>
          <a:xfrm rot="3044999">
            <a:off x="5810112" y="-818645"/>
            <a:ext cx="4084826" cy="591847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4" name="Google Shape;1054;p86"/>
          <p:cNvSpPr/>
          <p:nvPr/>
        </p:nvSpPr>
        <p:spPr>
          <a:xfrm>
            <a:off x="6766659" y="4959429"/>
            <a:ext cx="2748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5" name="Google Shape;1055;p86"/>
          <p:cNvSpPr/>
          <p:nvPr/>
        </p:nvSpPr>
        <p:spPr>
          <a:xfrm>
            <a:off x="6937924" y="4726137"/>
            <a:ext cx="2577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6" name="Google Shape;1056;p86"/>
          <p:cNvSpPr/>
          <p:nvPr/>
        </p:nvSpPr>
        <p:spPr>
          <a:xfrm>
            <a:off x="7632501" y="3434909"/>
            <a:ext cx="1815900" cy="14079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7" name="Google Shape;1057;p86"/>
          <p:cNvSpPr txBox="1"/>
          <p:nvPr/>
        </p:nvSpPr>
        <p:spPr>
          <a:xfrm>
            <a:off x="568400" y="3246025"/>
            <a:ext cx="5964600" cy="731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4300">
                <a:solidFill>
                  <a:schemeClr val="dk1"/>
                </a:solidFill>
                <a:latin typeface="Montserrat Black"/>
                <a:ea typeface="Montserrat Black"/>
                <a:cs typeface="Montserrat Black"/>
                <a:sym typeface="Montserrat Black"/>
              </a:rPr>
              <a:t>Recommendations</a:t>
            </a:r>
            <a:endParaRPr sz="4300">
              <a:solidFill>
                <a:schemeClr val="dk1"/>
              </a:solidFill>
              <a:latin typeface="Montserrat Black"/>
              <a:ea typeface="Montserrat Black"/>
              <a:cs typeface="Montserrat Black"/>
              <a:sym typeface="Montserrat Black"/>
            </a:endParaRPr>
          </a:p>
        </p:txBody>
      </p:sp>
      <p:pic>
        <p:nvPicPr>
          <p:cNvPr id="1058" name="Google Shape;1058;p86"/>
          <p:cNvPicPr preferRelativeResize="0"/>
          <p:nvPr/>
        </p:nvPicPr>
        <p:blipFill rotWithShape="1">
          <a:blip r:embed="rId3">
            <a:alphaModFix/>
          </a:blip>
          <a:srcRect b="0" l="0" r="0" t="0"/>
          <a:stretch/>
        </p:blipFill>
        <p:spPr>
          <a:xfrm>
            <a:off x="6339592" y="-242134"/>
            <a:ext cx="1727160" cy="5749619"/>
          </a:xfrm>
          <a:prstGeom prst="rect">
            <a:avLst/>
          </a:prstGeom>
          <a:noFill/>
          <a:ln>
            <a:noFill/>
          </a:ln>
        </p:spPr>
      </p:pic>
      <p:pic>
        <p:nvPicPr>
          <p:cNvPr id="1059" name="Google Shape;1059;p86"/>
          <p:cNvPicPr preferRelativeResize="0"/>
          <p:nvPr/>
        </p:nvPicPr>
        <p:blipFill>
          <a:blip r:embed="rId4">
            <a:alphaModFix/>
          </a:blip>
          <a:stretch>
            <a:fillRect/>
          </a:stretch>
        </p:blipFill>
        <p:spPr>
          <a:xfrm>
            <a:off x="568400" y="399948"/>
            <a:ext cx="901576" cy="765398"/>
          </a:xfrm>
          <a:prstGeom prst="rect">
            <a:avLst/>
          </a:prstGeom>
          <a:noFill/>
          <a:ln>
            <a:noFill/>
          </a:ln>
        </p:spPr>
      </p:pic>
      <p:sp>
        <p:nvSpPr>
          <p:cNvPr id="1060" name="Google Shape;1060;p86"/>
          <p:cNvSpPr txBox="1"/>
          <p:nvPr/>
        </p:nvSpPr>
        <p:spPr>
          <a:xfrm>
            <a:off x="568400" y="23301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rgbClr val="FF9900"/>
                </a:solidFill>
                <a:latin typeface="Montserrat Black"/>
                <a:ea typeface="Montserrat Black"/>
                <a:cs typeface="Montserrat Black"/>
                <a:sym typeface="Montserrat Black"/>
              </a:rPr>
              <a:t>08</a:t>
            </a:r>
            <a:endParaRPr sz="5500">
              <a:solidFill>
                <a:srgbClr val="FF9900"/>
              </a:solidFill>
              <a:latin typeface="Montserrat Black"/>
              <a:ea typeface="Montserrat Black"/>
              <a:cs typeface="Montserrat Black"/>
              <a:sym typeface="Montserrat Black"/>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87"/>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Recommendations</a:t>
            </a:r>
            <a:endParaRPr sz="2700">
              <a:solidFill>
                <a:srgbClr val="FF9900"/>
              </a:solidFill>
              <a:latin typeface="Montserrat Black"/>
              <a:ea typeface="Montserrat Black"/>
              <a:cs typeface="Montserrat Black"/>
              <a:sym typeface="Montserrat Black"/>
            </a:endParaRPr>
          </a:p>
        </p:txBody>
      </p:sp>
      <p:sp>
        <p:nvSpPr>
          <p:cNvPr id="1066" name="Google Shape;1066;p87"/>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67" name="Google Shape;1067;p87"/>
          <p:cNvGrpSpPr/>
          <p:nvPr/>
        </p:nvGrpSpPr>
        <p:grpSpPr>
          <a:xfrm>
            <a:off x="-4391171" y="-3076874"/>
            <a:ext cx="6438041" cy="6236370"/>
            <a:chOff x="-3350602" y="-3018856"/>
            <a:chExt cx="8584055" cy="8315160"/>
          </a:xfrm>
        </p:grpSpPr>
        <p:sp>
          <p:nvSpPr>
            <p:cNvPr id="1068" name="Google Shape;1068;p87"/>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9" name="Google Shape;1069;p87"/>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0" name="Google Shape;1070;p87"/>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71" name="Google Shape;1071;p87"/>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72" name="Google Shape;1072;p87"/>
          <p:cNvSpPr txBox="1"/>
          <p:nvPr/>
        </p:nvSpPr>
        <p:spPr>
          <a:xfrm>
            <a:off x="1190450" y="1380625"/>
            <a:ext cx="6982200" cy="210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01</a:t>
            </a:r>
            <a:endParaRPr sz="3300">
              <a:solidFill>
                <a:srgbClr val="FF9900"/>
              </a:solidFill>
              <a:latin typeface="Montserrat Black"/>
              <a:ea typeface="Montserrat Black"/>
              <a:cs typeface="Montserrat Black"/>
              <a:sym typeface="Montserrat Black"/>
            </a:endParaRPr>
          </a:p>
          <a:p>
            <a:pPr indent="0" lvl="0" marL="0" marR="0" rtl="0" algn="ctr">
              <a:spcBef>
                <a:spcPts val="0"/>
              </a:spcBef>
              <a:spcAft>
                <a:spcPts val="0"/>
              </a:spcAft>
              <a:buNone/>
            </a:pPr>
            <a:r>
              <a:t/>
            </a:r>
            <a:endParaRPr sz="3300">
              <a:solidFill>
                <a:srgbClr val="FF9900"/>
              </a:solidFill>
              <a:latin typeface="Montserrat Black"/>
              <a:ea typeface="Montserrat Black"/>
              <a:cs typeface="Montserrat Black"/>
              <a:sym typeface="Montserrat Black"/>
            </a:endParaRPr>
          </a:p>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Compile All Offerings </a:t>
            </a:r>
            <a:endParaRPr sz="3300">
              <a:solidFill>
                <a:schemeClr val="dk1"/>
              </a:solidFill>
              <a:latin typeface="Montserrat Black"/>
              <a:ea typeface="Montserrat Black"/>
              <a:cs typeface="Montserrat Black"/>
              <a:sym typeface="Montserrat Black"/>
            </a:endParaRPr>
          </a:p>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Into a </a:t>
            </a:r>
            <a:r>
              <a:rPr lang="en" sz="3300" u="sng">
                <a:solidFill>
                  <a:srgbClr val="FF9900"/>
                </a:solidFill>
                <a:latin typeface="Montserrat Black"/>
                <a:ea typeface="Montserrat Black"/>
                <a:cs typeface="Montserrat Black"/>
                <a:sym typeface="Montserrat Black"/>
              </a:rPr>
              <a:t>Single</a:t>
            </a:r>
            <a:r>
              <a:rPr lang="en" sz="3300">
                <a:solidFill>
                  <a:schemeClr val="dk1"/>
                </a:solidFill>
                <a:latin typeface="Montserrat Black"/>
                <a:ea typeface="Montserrat Black"/>
                <a:cs typeface="Montserrat Black"/>
                <a:sym typeface="Montserrat Black"/>
              </a:rPr>
              <a:t> Offer</a:t>
            </a:r>
            <a:endParaRPr sz="3300">
              <a:solidFill>
                <a:schemeClr val="dk1"/>
              </a:solidFill>
              <a:latin typeface="Montserrat Black"/>
              <a:ea typeface="Montserrat Black"/>
              <a:cs typeface="Montserrat Black"/>
              <a:sym typeface="Montserrat Black"/>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88"/>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8" name="Google Shape;1078;p88"/>
          <p:cNvSpPr txBox="1"/>
          <p:nvPr/>
        </p:nvSpPr>
        <p:spPr>
          <a:xfrm>
            <a:off x="851275" y="1800675"/>
            <a:ext cx="7741500" cy="564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Too many different “offers” available for customers, combining all offers would allow for a one common package that Customers are buying into. </a:t>
            </a:r>
            <a:endParaRPr>
              <a:latin typeface="Livvic"/>
              <a:ea typeface="Livvic"/>
              <a:cs typeface="Livvic"/>
              <a:sym typeface="Livvic"/>
            </a:endParaRPr>
          </a:p>
        </p:txBody>
      </p:sp>
      <p:sp>
        <p:nvSpPr>
          <p:cNvPr id="1079" name="Google Shape;1079;p88"/>
          <p:cNvSpPr txBox="1"/>
          <p:nvPr/>
        </p:nvSpPr>
        <p:spPr>
          <a:xfrm>
            <a:off x="701250" y="361450"/>
            <a:ext cx="7741500" cy="4386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lang="en" sz="2400">
                <a:solidFill>
                  <a:schemeClr val="dk1"/>
                </a:solidFill>
                <a:latin typeface="Montserrat Black"/>
                <a:ea typeface="Montserrat Black"/>
                <a:cs typeface="Montserrat Black"/>
                <a:sym typeface="Montserrat Black"/>
              </a:rPr>
              <a:t>Compile All Offerings Into a </a:t>
            </a:r>
            <a:r>
              <a:rPr lang="en" sz="2400" u="sng">
                <a:solidFill>
                  <a:srgbClr val="FF9900"/>
                </a:solidFill>
                <a:latin typeface="Montserrat Black"/>
                <a:ea typeface="Montserrat Black"/>
                <a:cs typeface="Montserrat Black"/>
                <a:sym typeface="Montserrat Black"/>
              </a:rPr>
              <a:t>Single</a:t>
            </a:r>
            <a:r>
              <a:rPr lang="en" sz="2400">
                <a:solidFill>
                  <a:schemeClr val="dk1"/>
                </a:solidFill>
                <a:latin typeface="Montserrat Black"/>
                <a:ea typeface="Montserrat Black"/>
                <a:cs typeface="Montserrat Black"/>
                <a:sym typeface="Montserrat Black"/>
              </a:rPr>
              <a:t> Offer</a:t>
            </a:r>
            <a:endParaRPr sz="2400">
              <a:solidFill>
                <a:schemeClr val="dk1"/>
              </a:solidFill>
              <a:latin typeface="Montserrat Black"/>
              <a:ea typeface="Montserrat Black"/>
              <a:cs typeface="Montserrat Black"/>
              <a:sym typeface="Montserrat Black"/>
            </a:endParaRPr>
          </a:p>
        </p:txBody>
      </p:sp>
      <p:grpSp>
        <p:nvGrpSpPr>
          <p:cNvPr id="1080" name="Google Shape;1080;p88"/>
          <p:cNvGrpSpPr/>
          <p:nvPr/>
        </p:nvGrpSpPr>
        <p:grpSpPr>
          <a:xfrm>
            <a:off x="-4391171" y="-3076874"/>
            <a:ext cx="6438041" cy="6236370"/>
            <a:chOff x="-3350602" y="-3018856"/>
            <a:chExt cx="8584055" cy="8315160"/>
          </a:xfrm>
        </p:grpSpPr>
        <p:sp>
          <p:nvSpPr>
            <p:cNvPr id="1081" name="Google Shape;1081;p88"/>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2" name="Google Shape;1082;p88"/>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3" name="Google Shape;1083;p88"/>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84" name="Google Shape;1084;p88"/>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085" name="Google Shape;1085;p88"/>
          <p:cNvGrpSpPr/>
          <p:nvPr/>
        </p:nvGrpSpPr>
        <p:grpSpPr>
          <a:xfrm>
            <a:off x="551225" y="1223475"/>
            <a:ext cx="8041550" cy="577200"/>
            <a:chOff x="701250" y="1223475"/>
            <a:chExt cx="8041550" cy="577200"/>
          </a:xfrm>
        </p:grpSpPr>
        <p:sp>
          <p:nvSpPr>
            <p:cNvPr id="1086" name="Google Shape;1086;p88"/>
            <p:cNvSpPr txBox="1"/>
            <p:nvPr/>
          </p:nvSpPr>
          <p:spPr>
            <a:xfrm>
              <a:off x="701250" y="1223475"/>
              <a:ext cx="300000" cy="577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200">
                  <a:solidFill>
                    <a:srgbClr val="FF9900"/>
                  </a:solidFill>
                  <a:latin typeface="Montserrat Black"/>
                  <a:ea typeface="Montserrat Black"/>
                  <a:cs typeface="Montserrat Black"/>
                  <a:sym typeface="Montserrat Black"/>
                </a:rPr>
                <a:t>+</a:t>
              </a:r>
              <a:r>
                <a:rPr lang="en" sz="2200">
                  <a:solidFill>
                    <a:srgbClr val="FF9900"/>
                  </a:solidFill>
                  <a:latin typeface="Montserrat Black"/>
                  <a:ea typeface="Montserrat Black"/>
                  <a:cs typeface="Montserrat Black"/>
                  <a:sym typeface="Montserrat Black"/>
                </a:rPr>
                <a:t> </a:t>
              </a:r>
              <a:endParaRPr sz="2200">
                <a:solidFill>
                  <a:schemeClr val="dk1"/>
                </a:solidFill>
                <a:latin typeface="Montserrat Black"/>
                <a:ea typeface="Montserrat Black"/>
                <a:cs typeface="Montserrat Black"/>
                <a:sym typeface="Montserrat Black"/>
              </a:endParaRPr>
            </a:p>
          </p:txBody>
        </p:sp>
        <p:sp>
          <p:nvSpPr>
            <p:cNvPr id="1087" name="Google Shape;1087;p88"/>
            <p:cNvSpPr txBox="1"/>
            <p:nvPr/>
          </p:nvSpPr>
          <p:spPr>
            <a:xfrm>
              <a:off x="1001300" y="1223475"/>
              <a:ext cx="7741500" cy="577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200">
                  <a:solidFill>
                    <a:schemeClr val="dk1"/>
                  </a:solidFill>
                  <a:latin typeface="Montserrat Black"/>
                  <a:ea typeface="Montserrat Black"/>
                  <a:cs typeface="Montserrat Black"/>
                  <a:sym typeface="Montserrat Black"/>
                </a:rPr>
                <a:t>S</a:t>
              </a:r>
              <a:r>
                <a:rPr lang="en" sz="2200">
                  <a:solidFill>
                    <a:schemeClr val="dk1"/>
                  </a:solidFill>
                  <a:latin typeface="Montserrat Black"/>
                  <a:ea typeface="Montserrat Black"/>
                  <a:cs typeface="Montserrat Black"/>
                  <a:sym typeface="Montserrat Black"/>
                </a:rPr>
                <a:t>implify the Customer Experience</a:t>
              </a:r>
              <a:endParaRPr sz="2200">
                <a:solidFill>
                  <a:schemeClr val="dk1"/>
                </a:solidFill>
                <a:latin typeface="Montserrat Black"/>
                <a:ea typeface="Montserrat Black"/>
                <a:cs typeface="Montserrat Black"/>
                <a:sym typeface="Montserrat Black"/>
              </a:endParaRPr>
            </a:p>
          </p:txBody>
        </p:sp>
      </p:grpSp>
      <p:sp>
        <p:nvSpPr>
          <p:cNvPr id="1088" name="Google Shape;1088;p88"/>
          <p:cNvSpPr txBox="1"/>
          <p:nvPr/>
        </p:nvSpPr>
        <p:spPr>
          <a:xfrm>
            <a:off x="851275" y="3081800"/>
            <a:ext cx="7741500" cy="564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Collating all “offers” provides a clear image of Amazon Prime, preventing confusion over the different prices offered across different segments</a:t>
            </a:r>
            <a:endParaRPr>
              <a:latin typeface="Livvic"/>
              <a:ea typeface="Livvic"/>
              <a:cs typeface="Livvic"/>
              <a:sym typeface="Livvic"/>
            </a:endParaRPr>
          </a:p>
        </p:txBody>
      </p:sp>
      <p:grpSp>
        <p:nvGrpSpPr>
          <p:cNvPr id="1089" name="Google Shape;1089;p88"/>
          <p:cNvGrpSpPr/>
          <p:nvPr/>
        </p:nvGrpSpPr>
        <p:grpSpPr>
          <a:xfrm>
            <a:off x="551225" y="2504600"/>
            <a:ext cx="8041550" cy="577200"/>
            <a:chOff x="701250" y="1223475"/>
            <a:chExt cx="8041550" cy="577200"/>
          </a:xfrm>
        </p:grpSpPr>
        <p:sp>
          <p:nvSpPr>
            <p:cNvPr id="1090" name="Google Shape;1090;p88"/>
            <p:cNvSpPr txBox="1"/>
            <p:nvPr/>
          </p:nvSpPr>
          <p:spPr>
            <a:xfrm>
              <a:off x="701250" y="1223475"/>
              <a:ext cx="300000" cy="577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200">
                  <a:solidFill>
                    <a:srgbClr val="FF9900"/>
                  </a:solidFill>
                  <a:latin typeface="Montserrat Black"/>
                  <a:ea typeface="Montserrat Black"/>
                  <a:cs typeface="Montserrat Black"/>
                  <a:sym typeface="Montserrat Black"/>
                </a:rPr>
                <a:t>+ </a:t>
              </a:r>
              <a:endParaRPr sz="2200">
                <a:solidFill>
                  <a:schemeClr val="dk1"/>
                </a:solidFill>
                <a:latin typeface="Montserrat Black"/>
                <a:ea typeface="Montserrat Black"/>
                <a:cs typeface="Montserrat Black"/>
                <a:sym typeface="Montserrat Black"/>
              </a:endParaRPr>
            </a:p>
          </p:txBody>
        </p:sp>
        <p:sp>
          <p:nvSpPr>
            <p:cNvPr id="1091" name="Google Shape;1091;p88"/>
            <p:cNvSpPr txBox="1"/>
            <p:nvPr/>
          </p:nvSpPr>
          <p:spPr>
            <a:xfrm>
              <a:off x="1001300" y="1223475"/>
              <a:ext cx="7741500" cy="577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200">
                  <a:solidFill>
                    <a:schemeClr val="dk1"/>
                  </a:solidFill>
                  <a:latin typeface="Montserrat Black"/>
                  <a:ea typeface="Montserrat Black"/>
                  <a:cs typeface="Montserrat Black"/>
                  <a:sym typeface="Montserrat Black"/>
                </a:rPr>
                <a:t>Reduces Confusion</a:t>
              </a:r>
              <a:endParaRPr sz="2200">
                <a:solidFill>
                  <a:schemeClr val="dk1"/>
                </a:solidFill>
                <a:latin typeface="Montserrat Black"/>
                <a:ea typeface="Montserrat Black"/>
                <a:cs typeface="Montserrat Black"/>
                <a:sym typeface="Montserrat Black"/>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89"/>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Recommendations</a:t>
            </a:r>
            <a:endParaRPr sz="2700">
              <a:solidFill>
                <a:srgbClr val="FF9900"/>
              </a:solidFill>
              <a:latin typeface="Montserrat Black"/>
              <a:ea typeface="Montserrat Black"/>
              <a:cs typeface="Montserrat Black"/>
              <a:sym typeface="Montserrat Black"/>
            </a:endParaRPr>
          </a:p>
        </p:txBody>
      </p:sp>
      <p:sp>
        <p:nvSpPr>
          <p:cNvPr id="1097" name="Google Shape;1097;p89"/>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98" name="Google Shape;1098;p89"/>
          <p:cNvGrpSpPr/>
          <p:nvPr/>
        </p:nvGrpSpPr>
        <p:grpSpPr>
          <a:xfrm>
            <a:off x="-4391171" y="-3076874"/>
            <a:ext cx="6438041" cy="6236370"/>
            <a:chOff x="-3350602" y="-3018856"/>
            <a:chExt cx="8584055" cy="8315160"/>
          </a:xfrm>
        </p:grpSpPr>
        <p:sp>
          <p:nvSpPr>
            <p:cNvPr id="1099" name="Google Shape;1099;p89"/>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0" name="Google Shape;1100;p89"/>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1" name="Google Shape;1101;p89"/>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02" name="Google Shape;1102;p89"/>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03" name="Google Shape;1103;p89"/>
          <p:cNvSpPr txBox="1"/>
          <p:nvPr/>
        </p:nvSpPr>
        <p:spPr>
          <a:xfrm>
            <a:off x="1190450" y="1380625"/>
            <a:ext cx="6982200" cy="2609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02</a:t>
            </a:r>
            <a:endParaRPr sz="3300">
              <a:solidFill>
                <a:srgbClr val="FF9900"/>
              </a:solidFill>
              <a:latin typeface="Montserrat Black"/>
              <a:ea typeface="Montserrat Black"/>
              <a:cs typeface="Montserrat Black"/>
              <a:sym typeface="Montserrat Black"/>
            </a:endParaRPr>
          </a:p>
          <a:p>
            <a:pPr indent="0" lvl="0" marL="0" marR="0" rtl="0" algn="ctr">
              <a:spcBef>
                <a:spcPts val="0"/>
              </a:spcBef>
              <a:spcAft>
                <a:spcPts val="0"/>
              </a:spcAft>
              <a:buNone/>
            </a:pPr>
            <a:r>
              <a:t/>
            </a:r>
            <a:endParaRPr sz="3300">
              <a:solidFill>
                <a:srgbClr val="FF9900"/>
              </a:solidFill>
              <a:latin typeface="Montserrat Black"/>
              <a:ea typeface="Montserrat Black"/>
              <a:cs typeface="Montserrat Black"/>
              <a:sym typeface="Montserrat Black"/>
            </a:endParaRPr>
          </a:p>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Focus on the </a:t>
            </a:r>
            <a:r>
              <a:rPr lang="en" sz="3300" u="sng">
                <a:solidFill>
                  <a:srgbClr val="FF9900"/>
                </a:solidFill>
                <a:latin typeface="Montserrat Black"/>
                <a:ea typeface="Montserrat Black"/>
                <a:cs typeface="Montserrat Black"/>
                <a:sym typeface="Montserrat Black"/>
              </a:rPr>
              <a:t>Western Countries</a:t>
            </a:r>
            <a:r>
              <a:rPr lang="en" sz="3300">
                <a:solidFill>
                  <a:srgbClr val="FF9900"/>
                </a:solidFill>
                <a:latin typeface="Montserrat Black"/>
                <a:ea typeface="Montserrat Black"/>
                <a:cs typeface="Montserrat Black"/>
                <a:sym typeface="Montserrat Black"/>
              </a:rPr>
              <a:t> </a:t>
            </a:r>
            <a:r>
              <a:rPr lang="en" sz="3300">
                <a:solidFill>
                  <a:schemeClr val="dk1"/>
                </a:solidFill>
                <a:latin typeface="Montserrat Black"/>
                <a:ea typeface="Montserrat Black"/>
                <a:cs typeface="Montserrat Black"/>
                <a:sym typeface="Montserrat Black"/>
              </a:rPr>
              <a:t>Before The Rest of The World</a:t>
            </a:r>
            <a:endParaRPr sz="3300">
              <a:solidFill>
                <a:schemeClr val="dk1"/>
              </a:solidFill>
              <a:latin typeface="Montserrat Black"/>
              <a:ea typeface="Montserrat Black"/>
              <a:cs typeface="Montserrat Black"/>
              <a:sym typeface="Montserrat Black"/>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90"/>
          <p:cNvSpPr txBox="1"/>
          <p:nvPr/>
        </p:nvSpPr>
        <p:spPr>
          <a:xfrm>
            <a:off x="851275" y="1800675"/>
            <a:ext cx="7741500" cy="564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75% customers are Western, given the brand of Amazon and hence Competitive Advantage it has, Amazon Prime will be better able to capture consumers in the US, UK, and Middle East.</a:t>
            </a:r>
            <a:endParaRPr>
              <a:latin typeface="Livvic"/>
              <a:ea typeface="Livvic"/>
              <a:cs typeface="Livvic"/>
              <a:sym typeface="Livvic"/>
            </a:endParaRPr>
          </a:p>
        </p:txBody>
      </p:sp>
      <p:sp>
        <p:nvSpPr>
          <p:cNvPr id="1109" name="Google Shape;1109;p90"/>
          <p:cNvSpPr txBox="1"/>
          <p:nvPr/>
        </p:nvSpPr>
        <p:spPr>
          <a:xfrm>
            <a:off x="701250" y="361450"/>
            <a:ext cx="7741500" cy="4386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en" sz="2400">
                <a:solidFill>
                  <a:schemeClr val="dk1"/>
                </a:solidFill>
                <a:latin typeface="Montserrat Black"/>
                <a:ea typeface="Montserrat Black"/>
                <a:cs typeface="Montserrat Black"/>
                <a:sym typeface="Montserrat Black"/>
              </a:rPr>
              <a:t>Focus</a:t>
            </a:r>
            <a:r>
              <a:rPr lang="en" sz="2400">
                <a:solidFill>
                  <a:schemeClr val="dk1"/>
                </a:solidFill>
                <a:latin typeface="Montserrat Black"/>
                <a:ea typeface="Montserrat Black"/>
                <a:cs typeface="Montserrat Black"/>
                <a:sym typeface="Montserrat Black"/>
              </a:rPr>
              <a:t> on</a:t>
            </a:r>
            <a:r>
              <a:rPr lang="en" sz="2400">
                <a:solidFill>
                  <a:schemeClr val="dk1"/>
                </a:solidFill>
                <a:latin typeface="Montserrat Black"/>
                <a:ea typeface="Montserrat Black"/>
                <a:cs typeface="Montserrat Black"/>
                <a:sym typeface="Montserrat Black"/>
              </a:rPr>
              <a:t> </a:t>
            </a:r>
            <a:r>
              <a:rPr lang="en" sz="2400" u="sng">
                <a:solidFill>
                  <a:srgbClr val="FF9900"/>
                </a:solidFill>
                <a:latin typeface="Montserrat Black"/>
                <a:ea typeface="Montserrat Black"/>
                <a:cs typeface="Montserrat Black"/>
                <a:sym typeface="Montserrat Black"/>
              </a:rPr>
              <a:t>Western Countries</a:t>
            </a:r>
            <a:endParaRPr sz="2400">
              <a:solidFill>
                <a:schemeClr val="dk1"/>
              </a:solidFill>
              <a:latin typeface="Montserrat Black"/>
              <a:ea typeface="Montserrat Black"/>
              <a:cs typeface="Montserrat Black"/>
              <a:sym typeface="Montserrat Black"/>
            </a:endParaRPr>
          </a:p>
        </p:txBody>
      </p:sp>
      <p:sp>
        <p:nvSpPr>
          <p:cNvPr id="1110" name="Google Shape;1110;p90"/>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11" name="Google Shape;1111;p90"/>
          <p:cNvGrpSpPr/>
          <p:nvPr/>
        </p:nvGrpSpPr>
        <p:grpSpPr>
          <a:xfrm>
            <a:off x="-4391171" y="-3076874"/>
            <a:ext cx="6438041" cy="6236370"/>
            <a:chOff x="-3350602" y="-3018856"/>
            <a:chExt cx="8584055" cy="8315160"/>
          </a:xfrm>
        </p:grpSpPr>
        <p:sp>
          <p:nvSpPr>
            <p:cNvPr id="1112" name="Google Shape;1112;p90"/>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3" name="Google Shape;1113;p90"/>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4" name="Google Shape;1114;p90"/>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15" name="Google Shape;1115;p90"/>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116" name="Google Shape;1116;p90"/>
          <p:cNvGrpSpPr/>
          <p:nvPr/>
        </p:nvGrpSpPr>
        <p:grpSpPr>
          <a:xfrm>
            <a:off x="551225" y="1223475"/>
            <a:ext cx="8041550" cy="577200"/>
            <a:chOff x="701250" y="1223475"/>
            <a:chExt cx="8041550" cy="577200"/>
          </a:xfrm>
        </p:grpSpPr>
        <p:sp>
          <p:nvSpPr>
            <p:cNvPr id="1117" name="Google Shape;1117;p90"/>
            <p:cNvSpPr txBox="1"/>
            <p:nvPr/>
          </p:nvSpPr>
          <p:spPr>
            <a:xfrm>
              <a:off x="701250" y="1223475"/>
              <a:ext cx="300000" cy="577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200">
                  <a:solidFill>
                    <a:srgbClr val="FF9900"/>
                  </a:solidFill>
                  <a:latin typeface="Montserrat Black"/>
                  <a:ea typeface="Montserrat Black"/>
                  <a:cs typeface="Montserrat Black"/>
                  <a:sym typeface="Montserrat Black"/>
                </a:rPr>
                <a:t>+ </a:t>
              </a:r>
              <a:endParaRPr sz="2200">
                <a:solidFill>
                  <a:schemeClr val="dk1"/>
                </a:solidFill>
                <a:latin typeface="Montserrat Black"/>
                <a:ea typeface="Montserrat Black"/>
                <a:cs typeface="Montserrat Black"/>
                <a:sym typeface="Montserrat Black"/>
              </a:endParaRPr>
            </a:p>
          </p:txBody>
        </p:sp>
        <p:sp>
          <p:nvSpPr>
            <p:cNvPr id="1118" name="Google Shape;1118;p90"/>
            <p:cNvSpPr txBox="1"/>
            <p:nvPr/>
          </p:nvSpPr>
          <p:spPr>
            <a:xfrm>
              <a:off x="1001300" y="1223475"/>
              <a:ext cx="7741500" cy="577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200">
                  <a:solidFill>
                    <a:schemeClr val="dk1"/>
                  </a:solidFill>
                  <a:latin typeface="Montserrat Black"/>
                  <a:ea typeface="Montserrat Black"/>
                  <a:cs typeface="Montserrat Black"/>
                  <a:sym typeface="Montserrat Black"/>
                </a:rPr>
                <a:t>Larger Market Share</a:t>
              </a:r>
              <a:endParaRPr sz="2200">
                <a:solidFill>
                  <a:schemeClr val="dk1"/>
                </a:solidFill>
                <a:latin typeface="Montserrat Black"/>
                <a:ea typeface="Montserrat Black"/>
                <a:cs typeface="Montserrat Black"/>
                <a:sym typeface="Montserrat Black"/>
              </a:endParaRPr>
            </a:p>
          </p:txBody>
        </p:sp>
      </p:grpSp>
      <p:pic>
        <p:nvPicPr>
          <p:cNvPr id="1119" name="Google Shape;1119;p90"/>
          <p:cNvPicPr preferRelativeResize="0"/>
          <p:nvPr/>
        </p:nvPicPr>
        <p:blipFill>
          <a:blip r:embed="rId4">
            <a:alphaModFix/>
          </a:blip>
          <a:stretch>
            <a:fillRect/>
          </a:stretch>
        </p:blipFill>
        <p:spPr>
          <a:xfrm>
            <a:off x="3006327" y="2465950"/>
            <a:ext cx="3131345" cy="2484700"/>
          </a:xfrm>
          <a:prstGeom prst="rect">
            <a:avLst/>
          </a:prstGeom>
          <a:noFill/>
          <a:ln cap="flat" cmpd="sng" w="28575">
            <a:solidFill>
              <a:srgbClr val="FF9900"/>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91"/>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Recommendations</a:t>
            </a:r>
            <a:endParaRPr sz="2700">
              <a:solidFill>
                <a:srgbClr val="FF9900"/>
              </a:solidFill>
              <a:latin typeface="Montserrat Black"/>
              <a:ea typeface="Montserrat Black"/>
              <a:cs typeface="Montserrat Black"/>
              <a:sym typeface="Montserrat Black"/>
            </a:endParaRPr>
          </a:p>
        </p:txBody>
      </p:sp>
      <p:sp>
        <p:nvSpPr>
          <p:cNvPr id="1125" name="Google Shape;1125;p91"/>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26" name="Google Shape;1126;p91"/>
          <p:cNvGrpSpPr/>
          <p:nvPr/>
        </p:nvGrpSpPr>
        <p:grpSpPr>
          <a:xfrm>
            <a:off x="-4391171" y="-3076874"/>
            <a:ext cx="6438041" cy="6236370"/>
            <a:chOff x="-3350602" y="-3018856"/>
            <a:chExt cx="8584055" cy="8315160"/>
          </a:xfrm>
        </p:grpSpPr>
        <p:sp>
          <p:nvSpPr>
            <p:cNvPr id="1127" name="Google Shape;1127;p91"/>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8" name="Google Shape;1128;p91"/>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9" name="Google Shape;1129;p91"/>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30" name="Google Shape;1130;p91"/>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31" name="Google Shape;1131;p91"/>
          <p:cNvSpPr txBox="1"/>
          <p:nvPr/>
        </p:nvSpPr>
        <p:spPr>
          <a:xfrm>
            <a:off x="1190450" y="1380625"/>
            <a:ext cx="6982200" cy="210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03</a:t>
            </a:r>
            <a:endParaRPr sz="3300">
              <a:solidFill>
                <a:srgbClr val="FF9900"/>
              </a:solidFill>
              <a:latin typeface="Montserrat Black"/>
              <a:ea typeface="Montserrat Black"/>
              <a:cs typeface="Montserrat Black"/>
              <a:sym typeface="Montserrat Black"/>
            </a:endParaRPr>
          </a:p>
          <a:p>
            <a:pPr indent="0" lvl="0" marL="0" marR="0" rtl="0" algn="ctr">
              <a:spcBef>
                <a:spcPts val="0"/>
              </a:spcBef>
              <a:spcAft>
                <a:spcPts val="0"/>
              </a:spcAft>
              <a:buNone/>
            </a:pPr>
            <a:r>
              <a:t/>
            </a:r>
            <a:endParaRPr sz="3300">
              <a:solidFill>
                <a:srgbClr val="FF9900"/>
              </a:solidFill>
              <a:latin typeface="Montserrat Black"/>
              <a:ea typeface="Montserrat Black"/>
              <a:cs typeface="Montserrat Black"/>
              <a:sym typeface="Montserrat Black"/>
            </a:endParaRPr>
          </a:p>
          <a:p>
            <a:pPr indent="0" lvl="0" marL="0" marR="0" rtl="0" algn="ctr">
              <a:spcBef>
                <a:spcPts val="0"/>
              </a:spcBef>
              <a:spcAft>
                <a:spcPts val="0"/>
              </a:spcAft>
              <a:buNone/>
            </a:pPr>
            <a:r>
              <a:rPr lang="en" sz="3300">
                <a:solidFill>
                  <a:schemeClr val="dk1"/>
                </a:solidFill>
                <a:latin typeface="Montserrat Black"/>
                <a:ea typeface="Montserrat Black"/>
                <a:cs typeface="Montserrat Black"/>
                <a:sym typeface="Montserrat Black"/>
              </a:rPr>
              <a:t>Introduction of </a:t>
            </a:r>
            <a:r>
              <a:rPr lang="en" sz="3300">
                <a:solidFill>
                  <a:srgbClr val="FF9900"/>
                </a:solidFill>
                <a:latin typeface="Montserrat Black"/>
                <a:ea typeface="Montserrat Black"/>
                <a:cs typeface="Montserrat Black"/>
                <a:sym typeface="Montserrat Black"/>
              </a:rPr>
              <a:t>Exclusive Bundles</a:t>
            </a:r>
            <a:r>
              <a:rPr lang="en" sz="3300">
                <a:solidFill>
                  <a:schemeClr val="dk1"/>
                </a:solidFill>
                <a:latin typeface="Montserrat Black"/>
                <a:ea typeface="Montserrat Black"/>
                <a:cs typeface="Montserrat Black"/>
                <a:sym typeface="Montserrat Black"/>
              </a:rPr>
              <a:t> for Target Groups</a:t>
            </a:r>
            <a:endParaRPr sz="3300">
              <a:solidFill>
                <a:schemeClr val="dk1"/>
              </a:solidFill>
              <a:latin typeface="Montserrat Black"/>
              <a:ea typeface="Montserrat Black"/>
              <a:cs typeface="Montserrat Black"/>
              <a:sym typeface="Montserrat Black"/>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92"/>
          <p:cNvSpPr txBox="1"/>
          <p:nvPr/>
        </p:nvSpPr>
        <p:spPr>
          <a:xfrm>
            <a:off x="851275" y="1800675"/>
            <a:ext cx="7741500" cy="564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Targeted products at specific demographic groups would increase the product’s attractiveness and fit to specific needs. </a:t>
            </a:r>
            <a:endParaRPr>
              <a:latin typeface="Livvic"/>
              <a:ea typeface="Livvic"/>
              <a:cs typeface="Livvic"/>
              <a:sym typeface="Livvic"/>
            </a:endParaRPr>
          </a:p>
        </p:txBody>
      </p:sp>
      <p:sp>
        <p:nvSpPr>
          <p:cNvPr id="1137" name="Google Shape;1137;p92"/>
          <p:cNvSpPr txBox="1"/>
          <p:nvPr/>
        </p:nvSpPr>
        <p:spPr>
          <a:xfrm>
            <a:off x="701250" y="361450"/>
            <a:ext cx="7741500" cy="4386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en" sz="2400">
                <a:solidFill>
                  <a:schemeClr val="dk1"/>
                </a:solidFill>
                <a:latin typeface="Montserrat Black"/>
                <a:ea typeface="Montserrat Black"/>
                <a:cs typeface="Montserrat Black"/>
                <a:sym typeface="Montserrat Black"/>
              </a:rPr>
              <a:t>New </a:t>
            </a:r>
            <a:r>
              <a:rPr lang="en" sz="2400" u="sng">
                <a:solidFill>
                  <a:srgbClr val="FF9900"/>
                </a:solidFill>
                <a:latin typeface="Montserrat Black"/>
                <a:ea typeface="Montserrat Black"/>
                <a:cs typeface="Montserrat Black"/>
                <a:sym typeface="Montserrat Black"/>
              </a:rPr>
              <a:t>Exclusive Bundles</a:t>
            </a:r>
            <a:endParaRPr sz="2400">
              <a:solidFill>
                <a:schemeClr val="dk1"/>
              </a:solidFill>
              <a:latin typeface="Montserrat Black"/>
              <a:ea typeface="Montserrat Black"/>
              <a:cs typeface="Montserrat Black"/>
              <a:sym typeface="Montserrat Black"/>
            </a:endParaRPr>
          </a:p>
        </p:txBody>
      </p:sp>
      <p:sp>
        <p:nvSpPr>
          <p:cNvPr id="1138" name="Google Shape;1138;p92"/>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39" name="Google Shape;1139;p92"/>
          <p:cNvGrpSpPr/>
          <p:nvPr/>
        </p:nvGrpSpPr>
        <p:grpSpPr>
          <a:xfrm>
            <a:off x="-4391171" y="-3076874"/>
            <a:ext cx="6438041" cy="6236370"/>
            <a:chOff x="-3350602" y="-3018856"/>
            <a:chExt cx="8584055" cy="8315160"/>
          </a:xfrm>
        </p:grpSpPr>
        <p:sp>
          <p:nvSpPr>
            <p:cNvPr id="1140" name="Google Shape;1140;p92"/>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1" name="Google Shape;1141;p92"/>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2" name="Google Shape;1142;p92"/>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43" name="Google Shape;1143;p92"/>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144" name="Google Shape;1144;p92"/>
          <p:cNvGrpSpPr/>
          <p:nvPr/>
        </p:nvGrpSpPr>
        <p:grpSpPr>
          <a:xfrm>
            <a:off x="551225" y="1223475"/>
            <a:ext cx="8041550" cy="577200"/>
            <a:chOff x="701250" y="1223475"/>
            <a:chExt cx="8041550" cy="577200"/>
          </a:xfrm>
        </p:grpSpPr>
        <p:sp>
          <p:nvSpPr>
            <p:cNvPr id="1145" name="Google Shape;1145;p92"/>
            <p:cNvSpPr txBox="1"/>
            <p:nvPr/>
          </p:nvSpPr>
          <p:spPr>
            <a:xfrm>
              <a:off x="701250" y="1223475"/>
              <a:ext cx="300000" cy="577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200">
                  <a:solidFill>
                    <a:srgbClr val="FF9900"/>
                  </a:solidFill>
                  <a:latin typeface="Montserrat Black"/>
                  <a:ea typeface="Montserrat Black"/>
                  <a:cs typeface="Montserrat Black"/>
                  <a:sym typeface="Montserrat Black"/>
                </a:rPr>
                <a:t>+ </a:t>
              </a:r>
              <a:endParaRPr sz="2200">
                <a:solidFill>
                  <a:schemeClr val="dk1"/>
                </a:solidFill>
                <a:latin typeface="Montserrat Black"/>
                <a:ea typeface="Montserrat Black"/>
                <a:cs typeface="Montserrat Black"/>
                <a:sym typeface="Montserrat Black"/>
              </a:endParaRPr>
            </a:p>
          </p:txBody>
        </p:sp>
        <p:sp>
          <p:nvSpPr>
            <p:cNvPr id="1146" name="Google Shape;1146;p92"/>
            <p:cNvSpPr txBox="1"/>
            <p:nvPr/>
          </p:nvSpPr>
          <p:spPr>
            <a:xfrm>
              <a:off x="1001300" y="1223475"/>
              <a:ext cx="7741500" cy="577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200">
                  <a:solidFill>
                    <a:schemeClr val="dk1"/>
                  </a:solidFill>
                  <a:latin typeface="Montserrat Black"/>
                  <a:ea typeface="Montserrat Black"/>
                  <a:cs typeface="Montserrat Black"/>
                  <a:sym typeface="Montserrat Black"/>
                </a:rPr>
                <a:t>Targeted Products</a:t>
              </a:r>
              <a:endParaRPr sz="2200">
                <a:solidFill>
                  <a:schemeClr val="dk1"/>
                </a:solidFill>
                <a:latin typeface="Montserrat Black"/>
                <a:ea typeface="Montserrat Black"/>
                <a:cs typeface="Montserrat Black"/>
                <a:sym typeface="Montserrat Black"/>
              </a:endParaRPr>
            </a:p>
          </p:txBody>
        </p:sp>
      </p:grpSp>
      <p:grpSp>
        <p:nvGrpSpPr>
          <p:cNvPr id="1147" name="Google Shape;1147;p92"/>
          <p:cNvGrpSpPr/>
          <p:nvPr/>
        </p:nvGrpSpPr>
        <p:grpSpPr>
          <a:xfrm>
            <a:off x="1293000" y="2636050"/>
            <a:ext cx="2817000" cy="2352900"/>
            <a:chOff x="1271600" y="2636050"/>
            <a:chExt cx="2817000" cy="2352900"/>
          </a:xfrm>
        </p:grpSpPr>
        <p:sp>
          <p:nvSpPr>
            <p:cNvPr id="1148" name="Google Shape;1148;p92"/>
            <p:cNvSpPr/>
            <p:nvPr/>
          </p:nvSpPr>
          <p:spPr>
            <a:xfrm>
              <a:off x="1271600" y="2636050"/>
              <a:ext cx="2817000" cy="2352900"/>
            </a:xfrm>
            <a:prstGeom prst="roundRect">
              <a:avLst>
                <a:gd fmla="val 16667" name="adj"/>
              </a:avLst>
            </a:prstGeom>
            <a:solidFill>
              <a:schemeClr val="lt1"/>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2"/>
            <p:cNvSpPr txBox="1"/>
            <p:nvPr/>
          </p:nvSpPr>
          <p:spPr>
            <a:xfrm>
              <a:off x="1372250" y="2724675"/>
              <a:ext cx="2615700" cy="5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2200">
                  <a:solidFill>
                    <a:srgbClr val="FF9900"/>
                  </a:solidFill>
                  <a:latin typeface="Montserrat Black"/>
                  <a:ea typeface="Montserrat Black"/>
                  <a:cs typeface="Montserrat Black"/>
                  <a:sym typeface="Montserrat Black"/>
                </a:rPr>
                <a:t>Amazon Family</a:t>
              </a:r>
              <a:endParaRPr sz="2200">
                <a:solidFill>
                  <a:srgbClr val="FF9900"/>
                </a:solidFill>
                <a:latin typeface="Montserrat Black"/>
                <a:ea typeface="Montserrat Black"/>
                <a:cs typeface="Montserrat Black"/>
                <a:sym typeface="Montserrat Black"/>
              </a:endParaRPr>
            </a:p>
          </p:txBody>
        </p:sp>
        <p:sp>
          <p:nvSpPr>
            <p:cNvPr id="1150" name="Google Shape;1150;p92"/>
            <p:cNvSpPr txBox="1"/>
            <p:nvPr/>
          </p:nvSpPr>
          <p:spPr>
            <a:xfrm>
              <a:off x="1409150" y="4333038"/>
              <a:ext cx="2541900" cy="5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2200">
                  <a:solidFill>
                    <a:srgbClr val="FF9900"/>
                  </a:solidFill>
                  <a:latin typeface="Montserrat Black"/>
                  <a:ea typeface="Montserrat Black"/>
                  <a:cs typeface="Montserrat Black"/>
                  <a:sym typeface="Montserrat Black"/>
                </a:rPr>
                <a:t>$19.99</a:t>
              </a:r>
              <a:endParaRPr sz="2200">
                <a:solidFill>
                  <a:srgbClr val="FF9900"/>
                </a:solidFill>
                <a:latin typeface="Montserrat Black"/>
                <a:ea typeface="Montserrat Black"/>
                <a:cs typeface="Montserrat Black"/>
                <a:sym typeface="Montserrat Black"/>
              </a:endParaRPr>
            </a:p>
          </p:txBody>
        </p:sp>
        <p:sp>
          <p:nvSpPr>
            <p:cNvPr id="1151" name="Google Shape;1151;p92"/>
            <p:cNvSpPr txBox="1"/>
            <p:nvPr/>
          </p:nvSpPr>
          <p:spPr>
            <a:xfrm>
              <a:off x="1372250" y="3394750"/>
              <a:ext cx="2615700" cy="823500"/>
            </a:xfrm>
            <a:prstGeom prst="rect">
              <a:avLst/>
            </a:prstGeom>
            <a:noFill/>
            <a:ln>
              <a:noFill/>
            </a:ln>
          </p:spPr>
          <p:txBody>
            <a:bodyPr anchorCtr="0" anchor="t" bIns="34275" lIns="68575" spcFirstLastPara="1" rIns="68575" wrap="square" tIns="34275">
              <a:spAutoFit/>
            </a:bodyPr>
            <a:lstStyle/>
            <a:p>
              <a:pPr indent="-292100" lvl="0" marL="457200" marR="0" rtl="0" algn="l">
                <a:lnSpc>
                  <a:spcPct val="130000"/>
                </a:lnSpc>
                <a:spcBef>
                  <a:spcPts val="0"/>
                </a:spcBef>
                <a:spcAft>
                  <a:spcPts val="0"/>
                </a:spcAft>
                <a:buSzPts val="1000"/>
                <a:buFont typeface="Livvic"/>
                <a:buChar char="+"/>
              </a:pPr>
              <a:r>
                <a:rPr lang="en" sz="1000">
                  <a:latin typeface="Livvic"/>
                  <a:ea typeface="Livvic"/>
                  <a:cs typeface="Livvic"/>
                  <a:sym typeface="Livvic"/>
                </a:rPr>
                <a:t>Promotions on Amazon Care and E-Commerce products</a:t>
              </a:r>
              <a:endParaRPr sz="1000">
                <a:latin typeface="Livvic"/>
                <a:ea typeface="Livvic"/>
                <a:cs typeface="Livvic"/>
                <a:sym typeface="Livvic"/>
              </a:endParaRPr>
            </a:p>
            <a:p>
              <a:pPr indent="-292100" lvl="0" marL="457200" marR="0" rtl="0" algn="l">
                <a:lnSpc>
                  <a:spcPct val="130000"/>
                </a:lnSpc>
                <a:spcBef>
                  <a:spcPts val="0"/>
                </a:spcBef>
                <a:spcAft>
                  <a:spcPts val="0"/>
                </a:spcAft>
                <a:buSzPts val="1000"/>
                <a:buFont typeface="Livvic"/>
                <a:buChar char="+"/>
              </a:pPr>
              <a:r>
                <a:rPr lang="en" sz="1000">
                  <a:latin typeface="Livvic"/>
                  <a:ea typeface="Livvic"/>
                  <a:cs typeface="Livvic"/>
                  <a:sym typeface="Livvic"/>
                </a:rPr>
                <a:t>Family Day → Exclusive discounts for Families</a:t>
              </a:r>
              <a:endParaRPr sz="1000">
                <a:latin typeface="Livvic"/>
                <a:ea typeface="Livvic"/>
                <a:cs typeface="Livvic"/>
                <a:sym typeface="Livvic"/>
              </a:endParaRPr>
            </a:p>
          </p:txBody>
        </p:sp>
      </p:grpSp>
      <p:grpSp>
        <p:nvGrpSpPr>
          <p:cNvPr id="1152" name="Google Shape;1152;p92"/>
          <p:cNvGrpSpPr/>
          <p:nvPr/>
        </p:nvGrpSpPr>
        <p:grpSpPr>
          <a:xfrm>
            <a:off x="4668763" y="2636050"/>
            <a:ext cx="2817000" cy="2352900"/>
            <a:chOff x="1271600" y="2636050"/>
            <a:chExt cx="2817000" cy="2352900"/>
          </a:xfrm>
        </p:grpSpPr>
        <p:sp>
          <p:nvSpPr>
            <p:cNvPr id="1153" name="Google Shape;1153;p92"/>
            <p:cNvSpPr/>
            <p:nvPr/>
          </p:nvSpPr>
          <p:spPr>
            <a:xfrm>
              <a:off x="1271600" y="2636050"/>
              <a:ext cx="2817000" cy="2352900"/>
            </a:xfrm>
            <a:prstGeom prst="roundRect">
              <a:avLst>
                <a:gd fmla="val 16667" name="adj"/>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2"/>
            <p:cNvSpPr txBox="1"/>
            <p:nvPr/>
          </p:nvSpPr>
          <p:spPr>
            <a:xfrm>
              <a:off x="1372250" y="2724675"/>
              <a:ext cx="2615700" cy="5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2200">
                  <a:solidFill>
                    <a:schemeClr val="accent1"/>
                  </a:solidFill>
                  <a:latin typeface="Montserrat Black"/>
                  <a:ea typeface="Montserrat Black"/>
                  <a:cs typeface="Montserrat Black"/>
                  <a:sym typeface="Montserrat Black"/>
                </a:rPr>
                <a:t>Amazon Prime</a:t>
              </a:r>
              <a:endParaRPr sz="2200">
                <a:solidFill>
                  <a:schemeClr val="accent1"/>
                </a:solidFill>
                <a:latin typeface="Montserrat Black"/>
                <a:ea typeface="Montserrat Black"/>
                <a:cs typeface="Montserrat Black"/>
                <a:sym typeface="Montserrat Black"/>
              </a:endParaRPr>
            </a:p>
          </p:txBody>
        </p:sp>
        <p:sp>
          <p:nvSpPr>
            <p:cNvPr id="1155" name="Google Shape;1155;p92"/>
            <p:cNvSpPr txBox="1"/>
            <p:nvPr/>
          </p:nvSpPr>
          <p:spPr>
            <a:xfrm>
              <a:off x="1409150" y="4333038"/>
              <a:ext cx="2541900" cy="5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2200">
                  <a:solidFill>
                    <a:schemeClr val="accent1"/>
                  </a:solidFill>
                  <a:latin typeface="Montserrat Black"/>
                  <a:ea typeface="Montserrat Black"/>
                  <a:cs typeface="Montserrat Black"/>
                  <a:sym typeface="Montserrat Black"/>
                </a:rPr>
                <a:t>$12.99</a:t>
              </a:r>
              <a:endParaRPr sz="2200">
                <a:solidFill>
                  <a:schemeClr val="accent1"/>
                </a:solidFill>
                <a:latin typeface="Montserrat Black"/>
                <a:ea typeface="Montserrat Black"/>
                <a:cs typeface="Montserrat Black"/>
                <a:sym typeface="Montserrat Black"/>
              </a:endParaRPr>
            </a:p>
          </p:txBody>
        </p:sp>
        <p:sp>
          <p:nvSpPr>
            <p:cNvPr id="1156" name="Google Shape;1156;p92"/>
            <p:cNvSpPr txBox="1"/>
            <p:nvPr/>
          </p:nvSpPr>
          <p:spPr>
            <a:xfrm>
              <a:off x="1372250" y="3394750"/>
              <a:ext cx="2615700" cy="823500"/>
            </a:xfrm>
            <a:prstGeom prst="rect">
              <a:avLst/>
            </a:prstGeom>
            <a:noFill/>
            <a:ln>
              <a:noFill/>
            </a:ln>
          </p:spPr>
          <p:txBody>
            <a:bodyPr anchorCtr="0" anchor="t" bIns="34275" lIns="68575" spcFirstLastPara="1" rIns="68575" wrap="square" tIns="34275">
              <a:spAutoFit/>
            </a:bodyPr>
            <a:lstStyle/>
            <a:p>
              <a:pPr indent="-292100" lvl="0" marL="457200" marR="0" rtl="0" algn="l">
                <a:lnSpc>
                  <a:spcPct val="130000"/>
                </a:lnSpc>
                <a:spcBef>
                  <a:spcPts val="0"/>
                </a:spcBef>
                <a:spcAft>
                  <a:spcPts val="0"/>
                </a:spcAft>
                <a:buSzPts val="1000"/>
                <a:buFont typeface="Livvic"/>
                <a:buChar char="+"/>
              </a:pPr>
              <a:r>
                <a:rPr lang="en" sz="1000">
                  <a:latin typeface="Livvic"/>
                  <a:ea typeface="Livvic"/>
                  <a:cs typeface="Livvic"/>
                  <a:sym typeface="Livvic"/>
                </a:rPr>
                <a:t>Promotions for Prime Gaming and Music</a:t>
              </a:r>
              <a:endParaRPr sz="1000">
                <a:latin typeface="Livvic"/>
                <a:ea typeface="Livvic"/>
                <a:cs typeface="Livvic"/>
                <a:sym typeface="Livvic"/>
              </a:endParaRPr>
            </a:p>
            <a:p>
              <a:pPr indent="-292100" lvl="0" marL="457200" marR="0" rtl="0" algn="l">
                <a:lnSpc>
                  <a:spcPct val="130000"/>
                </a:lnSpc>
                <a:spcBef>
                  <a:spcPts val="0"/>
                </a:spcBef>
                <a:spcAft>
                  <a:spcPts val="0"/>
                </a:spcAft>
                <a:buSzPts val="1000"/>
                <a:buFont typeface="Livvic"/>
                <a:buChar char="+"/>
              </a:pPr>
              <a:r>
                <a:rPr lang="en" sz="1000">
                  <a:latin typeface="Livvic"/>
                  <a:ea typeface="Livvic"/>
                  <a:cs typeface="Livvic"/>
                  <a:sym typeface="Livvic"/>
                </a:rPr>
                <a:t>Prime Day (in existence) → Exclusive discounts across Amazon</a:t>
              </a:r>
              <a:endParaRPr sz="1000">
                <a:latin typeface="Livvic"/>
                <a:ea typeface="Livvic"/>
                <a:cs typeface="Livvic"/>
                <a:sym typeface="Livvic"/>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93"/>
          <p:cNvSpPr/>
          <p:nvPr/>
        </p:nvSpPr>
        <p:spPr>
          <a:xfrm rot="5400000">
            <a:off x="7409121" y="2411953"/>
            <a:ext cx="2487517"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62" name="Google Shape;1162;p93"/>
          <p:cNvSpPr txBox="1"/>
          <p:nvPr/>
        </p:nvSpPr>
        <p:spPr>
          <a:xfrm>
            <a:off x="2554360" y="1999200"/>
            <a:ext cx="3480600" cy="992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0">
                <a:solidFill>
                  <a:schemeClr val="dk1"/>
                </a:solidFill>
                <a:latin typeface="Montserrat Black"/>
                <a:ea typeface="Montserrat Black"/>
                <a:cs typeface="Montserrat Black"/>
                <a:sym typeface="Montserrat Black"/>
              </a:rPr>
              <a:t>T</a:t>
            </a:r>
            <a:r>
              <a:rPr lang="en" sz="6000">
                <a:solidFill>
                  <a:schemeClr val="dk1"/>
                </a:solidFill>
                <a:latin typeface="Montserrat Black"/>
                <a:ea typeface="Montserrat Black"/>
                <a:cs typeface="Montserrat Black"/>
                <a:sym typeface="Montserrat Black"/>
              </a:rPr>
              <a:t>hanks!</a:t>
            </a:r>
            <a:endParaRPr sz="5000">
              <a:solidFill>
                <a:schemeClr val="dk1"/>
              </a:solidFill>
              <a:latin typeface="Montserrat Black"/>
              <a:ea typeface="Montserrat Black"/>
              <a:cs typeface="Montserrat Black"/>
              <a:sym typeface="Montserrat Black"/>
            </a:endParaRPr>
          </a:p>
        </p:txBody>
      </p:sp>
      <p:sp>
        <p:nvSpPr>
          <p:cNvPr id="1163" name="Google Shape;1163;p93"/>
          <p:cNvSpPr/>
          <p:nvPr/>
        </p:nvSpPr>
        <p:spPr>
          <a:xfrm>
            <a:off x="8060401" y="3721231"/>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64" name="Google Shape;1164;p93"/>
          <p:cNvGrpSpPr/>
          <p:nvPr/>
        </p:nvGrpSpPr>
        <p:grpSpPr>
          <a:xfrm>
            <a:off x="-3127705" y="-2296799"/>
            <a:ext cx="6438080" cy="6236249"/>
            <a:chOff x="-3350613" y="-3018856"/>
            <a:chExt cx="8584107" cy="8314998"/>
          </a:xfrm>
        </p:grpSpPr>
        <p:sp>
          <p:nvSpPr>
            <p:cNvPr id="1165" name="Google Shape;1165;p93"/>
            <p:cNvSpPr/>
            <p:nvPr/>
          </p:nvSpPr>
          <p:spPr>
            <a:xfrm rot="2476041">
              <a:off x="-634236" y="-2254131"/>
              <a:ext cx="4024137" cy="710553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6" name="Google Shape;1166;p93"/>
            <p:cNvSpPr/>
            <p:nvPr/>
          </p:nvSpPr>
          <p:spPr>
            <a:xfrm rot="3140551">
              <a:off x="-1320786" y="-2808187"/>
              <a:ext cx="4024137" cy="710553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7" name="Google Shape;1167;p93"/>
            <p:cNvSpPr/>
            <p:nvPr/>
          </p:nvSpPr>
          <p:spPr>
            <a:xfrm rot="8901965">
              <a:off x="3130551" y="555042"/>
              <a:ext cx="1370251" cy="1274286"/>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68" name="Google Shape;1168;p93"/>
          <p:cNvGrpSpPr/>
          <p:nvPr/>
        </p:nvGrpSpPr>
        <p:grpSpPr>
          <a:xfrm>
            <a:off x="3484084" y="2903033"/>
            <a:ext cx="1621160" cy="302450"/>
            <a:chOff x="3184693" y="3692320"/>
            <a:chExt cx="4122991" cy="928045"/>
          </a:xfrm>
        </p:grpSpPr>
        <p:sp>
          <p:nvSpPr>
            <p:cNvPr id="1169" name="Google Shape;1169;p93"/>
            <p:cNvSpPr/>
            <p:nvPr/>
          </p:nvSpPr>
          <p:spPr>
            <a:xfrm>
              <a:off x="3184693" y="3773539"/>
              <a:ext cx="3757030" cy="846826"/>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0" name="Google Shape;1170;p93"/>
            <p:cNvSpPr/>
            <p:nvPr/>
          </p:nvSpPr>
          <p:spPr>
            <a:xfrm>
              <a:off x="6535428" y="3692320"/>
              <a:ext cx="772256" cy="760602"/>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94"/>
          <p:cNvPicPr preferRelativeResize="0"/>
          <p:nvPr/>
        </p:nvPicPr>
        <p:blipFill>
          <a:blip r:embed="rId3">
            <a:alphaModFix/>
          </a:blip>
          <a:stretch>
            <a:fillRect/>
          </a:stretch>
        </p:blipFill>
        <p:spPr>
          <a:xfrm>
            <a:off x="1961888" y="1078750"/>
            <a:ext cx="5220225" cy="2985975"/>
          </a:xfrm>
          <a:prstGeom prst="rect">
            <a:avLst/>
          </a:prstGeom>
          <a:noFill/>
          <a:ln>
            <a:noFill/>
          </a:ln>
        </p:spPr>
      </p:pic>
      <p:sp>
        <p:nvSpPr>
          <p:cNvPr id="1176" name="Google Shape;1176;p94"/>
          <p:cNvSpPr txBox="1"/>
          <p:nvPr/>
        </p:nvSpPr>
        <p:spPr>
          <a:xfrm>
            <a:off x="168950" y="630025"/>
            <a:ext cx="31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ivvic SemiBold"/>
                <a:ea typeface="Livvic SemiBold"/>
                <a:cs typeface="Livvic SemiBold"/>
                <a:sym typeface="Livvic SemiBold"/>
              </a:rPr>
              <a:t>Key Competencies</a:t>
            </a:r>
            <a:endParaRPr>
              <a:latin typeface="Livvic SemiBold"/>
              <a:ea typeface="Livvic SemiBold"/>
              <a:cs typeface="Livvic SemiBold"/>
              <a:sym typeface="Livvic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p:nvPr/>
        </p:nvSpPr>
        <p:spPr>
          <a:xfrm rot="3044999">
            <a:off x="5810112" y="-818645"/>
            <a:ext cx="4084826" cy="591847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7" name="Google Shape;267;p32"/>
          <p:cNvSpPr/>
          <p:nvPr/>
        </p:nvSpPr>
        <p:spPr>
          <a:xfrm>
            <a:off x="6766659" y="4959429"/>
            <a:ext cx="2748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8" name="Google Shape;268;p32"/>
          <p:cNvSpPr/>
          <p:nvPr/>
        </p:nvSpPr>
        <p:spPr>
          <a:xfrm>
            <a:off x="6937924" y="4726137"/>
            <a:ext cx="2577000" cy="3708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9" name="Google Shape;269;p32"/>
          <p:cNvSpPr/>
          <p:nvPr/>
        </p:nvSpPr>
        <p:spPr>
          <a:xfrm>
            <a:off x="7632501" y="3434909"/>
            <a:ext cx="1815900" cy="1407900"/>
          </a:xfrm>
          <a:prstGeom prst="rect">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32"/>
          <p:cNvSpPr txBox="1"/>
          <p:nvPr/>
        </p:nvSpPr>
        <p:spPr>
          <a:xfrm>
            <a:off x="568400" y="32460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chemeClr val="dk1"/>
                </a:solidFill>
                <a:latin typeface="Montserrat Black"/>
                <a:ea typeface="Montserrat Black"/>
                <a:cs typeface="Montserrat Black"/>
                <a:sym typeface="Montserrat Black"/>
              </a:rPr>
              <a:t>E-Commerce</a:t>
            </a:r>
            <a:endParaRPr sz="5500">
              <a:solidFill>
                <a:schemeClr val="dk1"/>
              </a:solidFill>
              <a:latin typeface="Montserrat Black"/>
              <a:ea typeface="Montserrat Black"/>
              <a:cs typeface="Montserrat Black"/>
              <a:sym typeface="Montserrat Black"/>
            </a:endParaRPr>
          </a:p>
        </p:txBody>
      </p:sp>
      <p:pic>
        <p:nvPicPr>
          <p:cNvPr id="271" name="Google Shape;271;p32"/>
          <p:cNvPicPr preferRelativeResize="0"/>
          <p:nvPr/>
        </p:nvPicPr>
        <p:blipFill rotWithShape="1">
          <a:blip r:embed="rId3">
            <a:alphaModFix/>
          </a:blip>
          <a:srcRect b="0" l="0" r="0" t="0"/>
          <a:stretch/>
        </p:blipFill>
        <p:spPr>
          <a:xfrm>
            <a:off x="6339592" y="-242134"/>
            <a:ext cx="1727160" cy="5749619"/>
          </a:xfrm>
          <a:prstGeom prst="rect">
            <a:avLst/>
          </a:prstGeom>
          <a:noFill/>
          <a:ln>
            <a:noFill/>
          </a:ln>
        </p:spPr>
      </p:pic>
      <p:pic>
        <p:nvPicPr>
          <p:cNvPr id="272" name="Google Shape;272;p32"/>
          <p:cNvPicPr preferRelativeResize="0"/>
          <p:nvPr/>
        </p:nvPicPr>
        <p:blipFill>
          <a:blip r:embed="rId4">
            <a:alphaModFix/>
          </a:blip>
          <a:stretch>
            <a:fillRect/>
          </a:stretch>
        </p:blipFill>
        <p:spPr>
          <a:xfrm>
            <a:off x="568400" y="399948"/>
            <a:ext cx="901576" cy="765398"/>
          </a:xfrm>
          <a:prstGeom prst="rect">
            <a:avLst/>
          </a:prstGeom>
          <a:noFill/>
          <a:ln>
            <a:noFill/>
          </a:ln>
        </p:spPr>
      </p:pic>
      <p:sp>
        <p:nvSpPr>
          <p:cNvPr id="273" name="Google Shape;273;p32"/>
          <p:cNvSpPr txBox="1"/>
          <p:nvPr/>
        </p:nvSpPr>
        <p:spPr>
          <a:xfrm>
            <a:off x="568400" y="2330125"/>
            <a:ext cx="59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5500">
                <a:solidFill>
                  <a:srgbClr val="FF9900"/>
                </a:solidFill>
                <a:latin typeface="Montserrat Black"/>
                <a:ea typeface="Montserrat Black"/>
                <a:cs typeface="Montserrat Black"/>
                <a:sym typeface="Montserrat Black"/>
              </a:rPr>
              <a:t>03</a:t>
            </a:r>
            <a:endParaRPr sz="5500">
              <a:solidFill>
                <a:srgbClr val="FF9900"/>
              </a:solidFill>
              <a:latin typeface="Montserrat Black"/>
              <a:ea typeface="Montserrat Black"/>
              <a:cs typeface="Montserrat Black"/>
              <a:sym typeface="Montserrat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9" name="Google Shape;279;p33"/>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280" name="Google Shape;280;p33"/>
          <p:cNvGrpSpPr/>
          <p:nvPr/>
        </p:nvGrpSpPr>
        <p:grpSpPr>
          <a:xfrm>
            <a:off x="-4391171" y="-3076874"/>
            <a:ext cx="6438041" cy="6236370"/>
            <a:chOff x="-3350602" y="-3018856"/>
            <a:chExt cx="8584055" cy="8315160"/>
          </a:xfrm>
        </p:grpSpPr>
        <p:sp>
          <p:nvSpPr>
            <p:cNvPr id="281" name="Google Shape;281;p33"/>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2" name="Google Shape;282;p33"/>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 name="Google Shape;283;p33"/>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84" name="Google Shape;284;p33"/>
          <p:cNvSpPr txBox="1"/>
          <p:nvPr/>
        </p:nvSpPr>
        <p:spPr>
          <a:xfrm>
            <a:off x="1080900" y="997213"/>
            <a:ext cx="6982200" cy="8451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a:latin typeface="Livvic"/>
                <a:ea typeface="Livvic"/>
                <a:cs typeface="Livvic"/>
                <a:sym typeface="Livvic"/>
              </a:rPr>
              <a:t>Market Focus</a:t>
            </a:r>
            <a:r>
              <a:rPr lang="en">
                <a:latin typeface="Livvic"/>
                <a:ea typeface="Livvic"/>
                <a:cs typeface="Livvic"/>
                <a:sym typeface="Livvic"/>
              </a:rPr>
              <a:t>: E-Commerce</a:t>
            </a:r>
            <a:endParaRPr>
              <a:latin typeface="Livvic"/>
              <a:ea typeface="Livvic"/>
              <a:cs typeface="Livvic"/>
              <a:sym typeface="Livvic"/>
            </a:endParaRPr>
          </a:p>
          <a:p>
            <a:pPr indent="0" lvl="0" marL="0" marR="0" rtl="0" algn="l">
              <a:lnSpc>
                <a:spcPct val="130000"/>
              </a:lnSpc>
              <a:spcBef>
                <a:spcPts val="0"/>
              </a:spcBef>
              <a:spcAft>
                <a:spcPts val="0"/>
              </a:spcAft>
              <a:buNone/>
            </a:pPr>
            <a:r>
              <a:rPr b="1" lang="en">
                <a:latin typeface="Livvic"/>
                <a:ea typeface="Livvic"/>
                <a:cs typeface="Livvic"/>
                <a:sym typeface="Livvic"/>
              </a:rPr>
              <a:t>Competencies</a:t>
            </a:r>
            <a:r>
              <a:rPr lang="en">
                <a:latin typeface="Livvic"/>
                <a:ea typeface="Livvic"/>
                <a:cs typeface="Livvic"/>
                <a:sym typeface="Livvic"/>
              </a:rPr>
              <a:t>: Service, Unique Product &amp; Innovation </a:t>
            </a:r>
            <a:endParaRPr>
              <a:latin typeface="Livvic"/>
              <a:ea typeface="Livvic"/>
              <a:cs typeface="Livvic"/>
              <a:sym typeface="Livvic"/>
            </a:endParaRPr>
          </a:p>
          <a:p>
            <a:pPr indent="0" lvl="0" marL="0" marR="0" rtl="0" algn="l">
              <a:lnSpc>
                <a:spcPct val="130000"/>
              </a:lnSpc>
              <a:spcBef>
                <a:spcPts val="0"/>
              </a:spcBef>
              <a:spcAft>
                <a:spcPts val="0"/>
              </a:spcAft>
              <a:buNone/>
            </a:pPr>
            <a:r>
              <a:rPr b="1" lang="en">
                <a:latin typeface="Livvic"/>
                <a:ea typeface="Livvic"/>
                <a:cs typeface="Livvic"/>
                <a:sym typeface="Livvic"/>
              </a:rPr>
              <a:t>Appropriability</a:t>
            </a:r>
            <a:r>
              <a:rPr b="1" lang="en">
                <a:latin typeface="Livvic"/>
                <a:ea typeface="Livvic"/>
                <a:cs typeface="Livvic"/>
                <a:sym typeface="Livvic"/>
              </a:rPr>
              <a:t> Regime</a:t>
            </a:r>
            <a:r>
              <a:rPr lang="en">
                <a:latin typeface="Livvic"/>
                <a:ea typeface="Livvic"/>
                <a:cs typeface="Livvic"/>
                <a:sym typeface="Livvic"/>
              </a:rPr>
              <a:t>: Weak</a:t>
            </a:r>
            <a:endParaRPr>
              <a:latin typeface="Livvic"/>
              <a:ea typeface="Livvic"/>
              <a:cs typeface="Livvic"/>
              <a:sym typeface="Livvic"/>
            </a:endParaRPr>
          </a:p>
        </p:txBody>
      </p:sp>
      <p:pic>
        <p:nvPicPr>
          <p:cNvPr id="285" name="Google Shape;285;p33"/>
          <p:cNvPicPr preferRelativeResize="0"/>
          <p:nvPr/>
        </p:nvPicPr>
        <p:blipFill rotWithShape="1">
          <a:blip r:embed="rId3">
            <a:alphaModFix/>
          </a:blip>
          <a:srcRect b="0" l="11159" r="12562" t="12041"/>
          <a:stretch/>
        </p:blipFill>
        <p:spPr>
          <a:xfrm>
            <a:off x="3043324" y="1962800"/>
            <a:ext cx="3057351" cy="2740150"/>
          </a:xfrm>
          <a:prstGeom prst="rect">
            <a:avLst/>
          </a:prstGeom>
          <a:noFill/>
          <a:ln>
            <a:noFill/>
          </a:ln>
        </p:spPr>
      </p:pic>
      <p:sp>
        <p:nvSpPr>
          <p:cNvPr id="286" name="Google Shape;286;p33"/>
          <p:cNvSpPr txBox="1"/>
          <p:nvPr/>
        </p:nvSpPr>
        <p:spPr>
          <a:xfrm>
            <a:off x="2707200" y="4702950"/>
            <a:ext cx="37296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Industry Stage</a:t>
            </a:r>
            <a:endParaRPr b="1">
              <a:latin typeface="Livvic"/>
              <a:ea typeface="Livvic"/>
              <a:cs typeface="Livvic"/>
              <a:sym typeface="Livvic"/>
            </a:endParaRPr>
          </a:p>
        </p:txBody>
      </p:sp>
      <p:pic>
        <p:nvPicPr>
          <p:cNvPr id="287" name="Google Shape;287;p33"/>
          <p:cNvPicPr preferRelativeResize="0"/>
          <p:nvPr/>
        </p:nvPicPr>
        <p:blipFill>
          <a:blip r:embed="rId4">
            <a:alphaModFix/>
          </a:blip>
          <a:stretch>
            <a:fillRect/>
          </a:stretch>
        </p:blipFill>
        <p:spPr>
          <a:xfrm>
            <a:off x="2728212" y="-359150"/>
            <a:ext cx="3687575" cy="2074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4"/>
          <p:cNvSpPr/>
          <p:nvPr/>
        </p:nvSpPr>
        <p:spPr>
          <a:xfrm>
            <a:off x="6523200" y="1671000"/>
            <a:ext cx="1800000" cy="18015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rot="5400000">
            <a:off x="8056553" y="2588721"/>
            <a:ext cx="2484704"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4" name="Google Shape;294;p34"/>
          <p:cNvSpPr txBox="1"/>
          <p:nvPr/>
        </p:nvSpPr>
        <p:spPr>
          <a:xfrm>
            <a:off x="1080900" y="299550"/>
            <a:ext cx="69822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3300">
                <a:solidFill>
                  <a:srgbClr val="FF9900"/>
                </a:solidFill>
                <a:latin typeface="Montserrat Black"/>
                <a:ea typeface="Montserrat Black"/>
                <a:cs typeface="Montserrat Black"/>
                <a:sym typeface="Montserrat Black"/>
              </a:rPr>
              <a:t>E-Commerce </a:t>
            </a:r>
            <a:r>
              <a:rPr lang="en" sz="3300">
                <a:solidFill>
                  <a:schemeClr val="dk1"/>
                </a:solidFill>
                <a:latin typeface="Montserrat Black"/>
                <a:ea typeface="Montserrat Black"/>
                <a:cs typeface="Montserrat Black"/>
                <a:sym typeface="Montserrat Black"/>
              </a:rPr>
              <a:t>Competitors</a:t>
            </a:r>
            <a:endParaRPr sz="2700">
              <a:solidFill>
                <a:srgbClr val="FF9900"/>
              </a:solidFill>
              <a:latin typeface="Montserrat Black"/>
              <a:ea typeface="Montserrat Black"/>
              <a:cs typeface="Montserrat Black"/>
              <a:sym typeface="Montserrat Black"/>
            </a:endParaRPr>
          </a:p>
        </p:txBody>
      </p:sp>
      <p:sp>
        <p:nvSpPr>
          <p:cNvPr id="295" name="Google Shape;295;p34"/>
          <p:cNvSpPr txBox="1"/>
          <p:nvPr/>
        </p:nvSpPr>
        <p:spPr>
          <a:xfrm>
            <a:off x="1080900" y="1041475"/>
            <a:ext cx="7687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a:latin typeface="Livvic"/>
                <a:ea typeface="Livvic"/>
                <a:cs typeface="Livvic"/>
                <a:sym typeface="Livvic"/>
              </a:rPr>
              <a:t>The E-Commerce space is heavily challenged by </a:t>
            </a:r>
            <a:r>
              <a:rPr b="1" lang="en">
                <a:latin typeface="Livvic"/>
                <a:ea typeface="Livvic"/>
                <a:cs typeface="Livvic"/>
                <a:sym typeface="Livvic"/>
              </a:rPr>
              <a:t>Competitors</a:t>
            </a:r>
            <a:r>
              <a:rPr lang="en">
                <a:latin typeface="Livvic"/>
                <a:ea typeface="Livvic"/>
                <a:cs typeface="Livvic"/>
                <a:sym typeface="Livvic"/>
              </a:rPr>
              <a:t>.</a:t>
            </a:r>
            <a:endParaRPr>
              <a:latin typeface="Livvic"/>
              <a:ea typeface="Livvic"/>
              <a:cs typeface="Livvic"/>
              <a:sym typeface="Livvic"/>
            </a:endParaRPr>
          </a:p>
        </p:txBody>
      </p:sp>
      <p:grpSp>
        <p:nvGrpSpPr>
          <p:cNvPr id="296" name="Google Shape;296;p34"/>
          <p:cNvGrpSpPr/>
          <p:nvPr/>
        </p:nvGrpSpPr>
        <p:grpSpPr>
          <a:xfrm>
            <a:off x="-4391171" y="-3076874"/>
            <a:ext cx="6438041" cy="6236370"/>
            <a:chOff x="-3350602" y="-3018856"/>
            <a:chExt cx="8584055" cy="8315160"/>
          </a:xfrm>
        </p:grpSpPr>
        <p:sp>
          <p:nvSpPr>
            <p:cNvPr id="297" name="Google Shape;297;p34"/>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8" name="Google Shape;298;p34"/>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9" name="Google Shape;299;p34"/>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00" name="Google Shape;300;p34"/>
          <p:cNvSpPr txBox="1"/>
          <p:nvPr/>
        </p:nvSpPr>
        <p:spPr>
          <a:xfrm>
            <a:off x="3754938" y="4833325"/>
            <a:ext cx="16341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sz="1100" u="sng">
                <a:solidFill>
                  <a:srgbClr val="FF9900"/>
                </a:solidFill>
                <a:latin typeface="Livvic"/>
                <a:ea typeface="Livvic"/>
                <a:cs typeface="Livvic"/>
                <a:sym typeface="Livvic"/>
              </a:rPr>
              <a:t>Statista, 2023</a:t>
            </a:r>
            <a:endParaRPr b="1" sz="1100">
              <a:solidFill>
                <a:srgbClr val="FF9900"/>
              </a:solidFill>
              <a:latin typeface="Livvic"/>
              <a:ea typeface="Livvic"/>
              <a:cs typeface="Livvic"/>
              <a:sym typeface="Livvic"/>
            </a:endParaRPr>
          </a:p>
        </p:txBody>
      </p:sp>
      <p:sp>
        <p:nvSpPr>
          <p:cNvPr id="301" name="Google Shape;301;p34"/>
          <p:cNvSpPr/>
          <p:nvPr/>
        </p:nvSpPr>
        <p:spPr>
          <a:xfrm>
            <a:off x="8450476" y="4196356"/>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302" name="Google Shape;302;p34"/>
          <p:cNvPicPr preferRelativeResize="0"/>
          <p:nvPr/>
        </p:nvPicPr>
        <p:blipFill>
          <a:blip r:embed="rId3">
            <a:alphaModFix/>
          </a:blip>
          <a:stretch>
            <a:fillRect/>
          </a:stretch>
        </p:blipFill>
        <p:spPr>
          <a:xfrm>
            <a:off x="3171311" y="1442036"/>
            <a:ext cx="2801400" cy="3275426"/>
          </a:xfrm>
          <a:prstGeom prst="rect">
            <a:avLst/>
          </a:prstGeom>
          <a:noFill/>
          <a:ln cap="flat" cmpd="sng" w="28575">
            <a:solidFill>
              <a:srgbClr val="FEAC0D"/>
            </a:solidFill>
            <a:prstDash val="solid"/>
            <a:round/>
            <a:headEnd len="sm" w="sm" type="none"/>
            <a:tailEnd len="sm" w="sm" type="none"/>
          </a:ln>
        </p:spPr>
      </p:pic>
      <p:pic>
        <p:nvPicPr>
          <p:cNvPr id="303" name="Google Shape;303;p34"/>
          <p:cNvPicPr preferRelativeResize="0"/>
          <p:nvPr/>
        </p:nvPicPr>
        <p:blipFill>
          <a:blip r:embed="rId4">
            <a:alphaModFix/>
          </a:blip>
          <a:stretch>
            <a:fillRect/>
          </a:stretch>
        </p:blipFill>
        <p:spPr>
          <a:xfrm>
            <a:off x="6692348" y="2089828"/>
            <a:ext cx="1461699" cy="763750"/>
          </a:xfrm>
          <a:prstGeom prst="rect">
            <a:avLst/>
          </a:prstGeom>
          <a:noFill/>
          <a:ln>
            <a:noFill/>
          </a:ln>
        </p:spPr>
      </p:pic>
      <p:cxnSp>
        <p:nvCxnSpPr>
          <p:cNvPr id="304" name="Google Shape;304;p34"/>
          <p:cNvCxnSpPr>
            <a:stCxn id="292" idx="0"/>
          </p:cNvCxnSpPr>
          <p:nvPr/>
        </p:nvCxnSpPr>
        <p:spPr>
          <a:xfrm flipH="1">
            <a:off x="4227600" y="1671000"/>
            <a:ext cx="3195600" cy="75900"/>
          </a:xfrm>
          <a:prstGeom prst="straightConnector1">
            <a:avLst/>
          </a:prstGeom>
          <a:noFill/>
          <a:ln cap="flat" cmpd="sng" w="19050">
            <a:solidFill>
              <a:schemeClr val="dk2"/>
            </a:solidFill>
            <a:prstDash val="solid"/>
            <a:round/>
            <a:headEnd len="med" w="med" type="none"/>
            <a:tailEnd len="med" w="med" type="none"/>
          </a:ln>
        </p:spPr>
      </p:cxnSp>
      <p:cxnSp>
        <p:nvCxnSpPr>
          <p:cNvPr id="305" name="Google Shape;305;p34"/>
          <p:cNvCxnSpPr>
            <a:endCxn id="292" idx="3"/>
          </p:cNvCxnSpPr>
          <p:nvPr/>
        </p:nvCxnSpPr>
        <p:spPr>
          <a:xfrm>
            <a:off x="4240404" y="1746776"/>
            <a:ext cx="2546400" cy="1461900"/>
          </a:xfrm>
          <a:prstGeom prst="straightConnector1">
            <a:avLst/>
          </a:prstGeom>
          <a:noFill/>
          <a:ln cap="flat" cmpd="sng" w="19050">
            <a:solidFill>
              <a:schemeClr val="dk2"/>
            </a:solidFill>
            <a:prstDash val="solid"/>
            <a:round/>
            <a:headEnd len="med" w="med" type="none"/>
            <a:tailEnd len="med" w="med" type="none"/>
          </a:ln>
        </p:spPr>
      </p:cxnSp>
      <p:sp>
        <p:nvSpPr>
          <p:cNvPr id="306" name="Google Shape;306;p34"/>
          <p:cNvSpPr txBox="1"/>
          <p:nvPr/>
        </p:nvSpPr>
        <p:spPr>
          <a:xfrm>
            <a:off x="6586500" y="3506950"/>
            <a:ext cx="16734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b="1" lang="en">
                <a:latin typeface="Livvic"/>
                <a:ea typeface="Livvic"/>
                <a:cs typeface="Livvic"/>
                <a:sym typeface="Livvic"/>
              </a:rPr>
              <a:t>Main Competitor</a:t>
            </a:r>
            <a:endParaRPr b="1">
              <a:latin typeface="Livvic"/>
              <a:ea typeface="Livvic"/>
              <a:cs typeface="Livvic"/>
              <a:sym typeface="Livv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